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4"/>
  </p:notesMasterIdLst>
  <p:sldIdLst>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1" r:id="rId31"/>
    <p:sldId id="300"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p15:clr>
            <a:srgbClr val="A4A3A4"/>
          </p15:clr>
        </p15:guide>
        <p15:guide id="3" orient="horz" pos="2640" userDrawn="1">
          <p15:clr>
            <a:srgbClr val="A4A3A4"/>
          </p15:clr>
        </p15:guide>
        <p15:guide id="4" orient="horz" pos="28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C0AD"/>
    <a:srgbClr val="007E7F"/>
    <a:srgbClr val="5E59A2"/>
    <a:srgbClr val="862633"/>
    <a:srgbClr val="505348"/>
    <a:srgbClr val="999C8D"/>
    <a:srgbClr val="D4ECE6"/>
    <a:srgbClr val="EBF9F7"/>
    <a:srgbClr val="B5B5AB"/>
    <a:srgbClr val="515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4" autoAdjust="0"/>
    <p:restoredTop sz="74558" autoAdjust="0"/>
  </p:normalViewPr>
  <p:slideViewPr>
    <p:cSldViewPr snapToGrid="0">
      <p:cViewPr varScale="1">
        <p:scale>
          <a:sx n="79" d="100"/>
          <a:sy n="79" d="100"/>
        </p:scale>
        <p:origin x="132" y="222"/>
      </p:cViewPr>
      <p:guideLst>
        <p:guide orient="horz" pos="1296"/>
        <p:guide pos="3840"/>
        <p:guide orient="horz" pos="2640"/>
        <p:guide orient="horz" pos="2856"/>
      </p:guideLst>
    </p:cSldViewPr>
  </p:slideViewPr>
  <p:outlineViewPr>
    <p:cViewPr>
      <p:scale>
        <a:sx n="33" d="100"/>
        <a:sy n="33" d="100"/>
      </p:scale>
      <p:origin x="0" y="-120"/>
    </p:cViewPr>
  </p:outlineViewPr>
  <p:notesTextViewPr>
    <p:cViewPr>
      <p:scale>
        <a:sx n="1" d="1"/>
        <a:sy n="1" d="1"/>
      </p:scale>
      <p:origin x="0" y="0"/>
    </p:cViewPr>
  </p:notesTextViewPr>
  <p:sorterViewPr>
    <p:cViewPr>
      <p:scale>
        <a:sx n="66" d="100"/>
        <a:sy n="66" d="100"/>
      </p:scale>
      <p:origin x="0" y="-168"/>
    </p:cViewPr>
  </p:sorterViewPr>
  <p:notesViewPr>
    <p:cSldViewPr snapToGrid="0" showGuides="1">
      <p:cViewPr varScale="1">
        <p:scale>
          <a:sx n="157" d="100"/>
          <a:sy n="157" d="100"/>
        </p:scale>
        <p:origin x="49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444B6-C587-4E9F-B629-10474565FD7B}" type="datetimeFigureOut">
              <a:rPr lang="en-US" smtClean="0"/>
              <a:pPr/>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C8513-1CA2-4E61-94ED-AE7D2B383338}" type="slidenum">
              <a:rPr lang="en-US" smtClean="0"/>
              <a:pPr/>
              <a:t>‹#›</a:t>
            </a:fld>
            <a:endParaRPr lang="en-US"/>
          </a:p>
        </p:txBody>
      </p:sp>
    </p:spTree>
    <p:extLst>
      <p:ext uri="{BB962C8B-B14F-4D97-AF65-F5344CB8AC3E}">
        <p14:creationId xmlns:p14="http://schemas.microsoft.com/office/powerpoint/2010/main" val="135324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nada.ca/en/public-health/services/chronic-diseases/cardiovascular-disease/reduce-stress-level.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trategiesdesantementale.com/newsletter/healthy-break-activiti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llness.uchicago.edu/healthy-living/health-information/stres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rwaynedyer.com/blog/category/forgivenes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anada.ca/en/treasury-board-secretariat/services/healthy-workplace/workplace-wellness/mental-health-workplace/resources-employees-mental-health-workplace.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viacharacter.org/www/Reports-Courses-Resources/Resources/Character-Strength-Fact-Shee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sz="2100" noProof="0" dirty="0"/>
              <a:t>NOTE D’ANIMATION : S’il vous est impossible de faire faire le sondage à l’avance, vous pourriez ajouter 15 minutes à votre présentation pour permettre aux participants d’y répondre sur place, sur leurs appareils.</a:t>
            </a:r>
            <a:r>
              <a:rPr lang="fr-CA" noProof="0" dirty="0"/>
              <a:t> </a:t>
            </a:r>
            <a:r>
              <a:rPr lang="fr-CA" sz="2100" noProof="0" dirty="0"/>
              <a:t>Assurez-vous de prévoir un accès</a:t>
            </a:r>
            <a:r>
              <a:rPr lang="fr-CA" sz="2100" baseline="0" noProof="0" dirty="0"/>
              <a:t> sans fil pour les participants qui n’ont pas un forfait illimité et de prévoir d’autres options pour ceux qui n’ont pas d’appareil</a:t>
            </a:r>
            <a:r>
              <a:rPr lang="fr-CA" sz="2100" noProof="0" dirty="0"/>
              <a:t>.</a:t>
            </a:r>
            <a:endParaRPr lang="fr-CA" sz="2100" noProof="0" dirty="0">
              <a:cs typeface="Calibri"/>
            </a:endParaRPr>
          </a:p>
          <a:p>
            <a:pPr defTabSz="1611081">
              <a:defRPr/>
            </a:pPr>
            <a:endParaRPr lang="fr-CA" sz="2100" noProof="0" dirty="0"/>
          </a:p>
          <a:p>
            <a:pPr defTabSz="1611081">
              <a:defRPr/>
            </a:pPr>
            <a:r>
              <a:rPr lang="fr-CA" sz="2100" noProof="0" dirty="0"/>
              <a:t>_______________________________________</a:t>
            </a:r>
            <a:endParaRPr lang="fr-CA" sz="2100" noProof="0" dirty="0">
              <a:cs typeface="Calibri"/>
            </a:endParaRPr>
          </a:p>
          <a:p>
            <a:endParaRPr lang="fr-CA" sz="2100" noProof="0" dirty="0"/>
          </a:p>
          <a:p>
            <a:r>
              <a:rPr lang="fr-CA" sz="2100" noProof="0" dirty="0"/>
              <a:t>DURÉE :</a:t>
            </a:r>
            <a:endParaRPr lang="fr-CA" sz="2100" noProof="0" dirty="0">
              <a:cs typeface="Calibri"/>
            </a:endParaRPr>
          </a:p>
          <a:p>
            <a:endParaRPr lang="fr-CA" sz="2100" noProof="0" dirty="0"/>
          </a:p>
          <a:p>
            <a:pPr marL="302078" indent="-302078">
              <a:buFont typeface="Arial" panose="020B0604020202020204" pitchFamily="34" charset="0"/>
              <a:buChar char="•"/>
            </a:pPr>
            <a:r>
              <a:rPr lang="fr-CA" sz="2100" noProof="0" dirty="0"/>
              <a:t>La séance entière devrait durer</a:t>
            </a:r>
            <a:r>
              <a:rPr lang="fr-CA" sz="2100" baseline="0" noProof="0" dirty="0"/>
              <a:t> </a:t>
            </a:r>
            <a:r>
              <a:rPr lang="fr-CA" sz="2100" b="1" noProof="0" dirty="0"/>
              <a:t>3 heures </a:t>
            </a:r>
            <a:r>
              <a:rPr lang="fr-CA" sz="2100" baseline="0" noProof="0" dirty="0"/>
              <a:t>idéalement, incluant deux pauses d’étirement de </a:t>
            </a:r>
            <a:r>
              <a:rPr lang="fr-CA" sz="2100" noProof="0" dirty="0"/>
              <a:t>10 minutes chacune après chaque heure.</a:t>
            </a:r>
            <a:endParaRPr lang="fr-CA" sz="2100" noProof="0" dirty="0">
              <a:cs typeface="Calibri"/>
            </a:endParaRPr>
          </a:p>
          <a:p>
            <a:pPr marL="302078" indent="-302078">
              <a:buFont typeface="Arial" panose="020B0604020202020204" pitchFamily="34" charset="0"/>
              <a:buChar char="•"/>
            </a:pPr>
            <a:r>
              <a:rPr lang="fr-CA" sz="2100" noProof="0" dirty="0"/>
              <a:t>Si vous</a:t>
            </a:r>
            <a:r>
              <a:rPr lang="fr-CA" sz="2100" baseline="0" noProof="0" dirty="0"/>
              <a:t> disposez de </a:t>
            </a:r>
            <a:r>
              <a:rPr lang="fr-CA" sz="2100" b="1" noProof="0" dirty="0"/>
              <a:t>2 heures </a:t>
            </a:r>
            <a:r>
              <a:rPr lang="fr-CA" sz="2100" b="0" noProof="0" dirty="0"/>
              <a:t>seulement</a:t>
            </a:r>
            <a:r>
              <a:rPr lang="fr-CA" sz="2100" noProof="0" dirty="0"/>
              <a:t>, sautez les sections « Planificateur de stratégies d’adaptation » et « Connaître</a:t>
            </a:r>
            <a:r>
              <a:rPr lang="fr-CA" sz="2100" baseline="0" noProof="0" dirty="0"/>
              <a:t> les </a:t>
            </a:r>
            <a:r>
              <a:rPr lang="fr-CA" sz="2100" noProof="0" dirty="0"/>
              <a:t>ressources potentielles », et invitez les participants à les remplir pendant leurs</a:t>
            </a:r>
            <a:r>
              <a:rPr lang="fr-CA" sz="2100" baseline="0" noProof="0" dirty="0"/>
              <a:t> temps libres</a:t>
            </a:r>
            <a:r>
              <a:rPr lang="fr-CA" sz="2100" noProof="0" dirty="0"/>
              <a:t>.</a:t>
            </a:r>
            <a:endParaRPr lang="fr-CA" sz="2100" noProof="0" dirty="0">
              <a:cs typeface="Calibri"/>
            </a:endParaRPr>
          </a:p>
          <a:p>
            <a:pPr marL="302078" indent="-302078" defTabSz="1611081">
              <a:buFont typeface="Arial" panose="020B0604020202020204" pitchFamily="34" charset="0"/>
              <a:buChar char="•"/>
              <a:defRPr/>
            </a:pPr>
            <a:r>
              <a:rPr lang="fr-CA" sz="2100" noProof="0" dirty="0"/>
              <a:t>Si le groupe</a:t>
            </a:r>
            <a:r>
              <a:rPr lang="fr-CA" sz="2100" baseline="0" noProof="0" dirty="0"/>
              <a:t> est formé </a:t>
            </a:r>
            <a:r>
              <a:rPr lang="fr-CA" sz="2100" noProof="0" dirty="0"/>
              <a:t>d’étudiants et d’employés, nous vous recommandons également de leur proposer de</a:t>
            </a:r>
            <a:r>
              <a:rPr lang="fr-CA" sz="2100" baseline="0" noProof="0" dirty="0"/>
              <a:t> remplir </a:t>
            </a:r>
            <a:r>
              <a:rPr lang="fr-CA" sz="2100" noProof="0" dirty="0"/>
              <a:t>la section « Résilience</a:t>
            </a:r>
            <a:r>
              <a:rPr lang="fr-CA" sz="2100" baseline="0" noProof="0" dirty="0"/>
              <a:t> au travail »</a:t>
            </a:r>
            <a:r>
              <a:rPr lang="fr-CA" sz="2100" noProof="0" dirty="0"/>
              <a:t> pendant</a:t>
            </a:r>
            <a:r>
              <a:rPr lang="fr-CA" sz="2100" baseline="0" noProof="0" dirty="0"/>
              <a:t> leurs temps libres</a:t>
            </a:r>
            <a:r>
              <a:rPr lang="fr-CA" sz="2100" noProof="0" dirty="0"/>
              <a:t>. Sinon, les étudiants peuvent appliquer les 4 choix sensés à trois facteurs de stress pendant que les employés remplissent la section « Résilience au travail ».</a:t>
            </a:r>
            <a:endParaRPr lang="fr-CA" sz="2100" noProof="0" dirty="0">
              <a:cs typeface="Calibri"/>
            </a:endParaRPr>
          </a:p>
          <a:p>
            <a:pPr marL="302078" indent="-302078">
              <a:buFont typeface="Arial" panose="020B0604020202020204" pitchFamily="34" charset="0"/>
              <a:buChar char="•"/>
            </a:pPr>
            <a:r>
              <a:rPr lang="fr-CA" sz="2100" noProof="0" dirty="0"/>
              <a:t>Si</a:t>
            </a:r>
            <a:r>
              <a:rPr lang="fr-CA" sz="2100" baseline="0" noProof="0" dirty="0"/>
              <a:t> vous disposez </a:t>
            </a:r>
            <a:r>
              <a:rPr lang="fr-CA" sz="2100" b="0" noProof="0" dirty="0"/>
              <a:t>seulement </a:t>
            </a:r>
            <a:r>
              <a:rPr lang="fr-CA" sz="2100" baseline="0" noProof="0" dirty="0"/>
              <a:t>d’</a:t>
            </a:r>
            <a:r>
              <a:rPr lang="fr-CA" sz="2100" b="1" noProof="0" dirty="0"/>
              <a:t>une heure</a:t>
            </a:r>
            <a:r>
              <a:rPr lang="fr-CA" sz="2100" noProof="0" dirty="0"/>
              <a:t>, vous pouvez sauter les diapositives d’introduction (4 à</a:t>
            </a:r>
            <a:r>
              <a:rPr lang="fr-CA" sz="2100" baseline="0" noProof="0" dirty="0"/>
              <a:t> </a:t>
            </a:r>
            <a:r>
              <a:rPr lang="fr-CA" sz="2100" noProof="0" dirty="0"/>
              <a:t>11), expliquer comment utiliser les quatre choix sensés et </a:t>
            </a:r>
            <a:r>
              <a:rPr lang="fr-CA" sz="2100" baseline="0" noProof="0" dirty="0"/>
              <a:t>proposer de remplir cette section dans leurs temps libres</a:t>
            </a:r>
            <a:r>
              <a:rPr lang="fr-CA" sz="2100" noProof="0" dirty="0"/>
              <a:t>. Expliquez brièvement</a:t>
            </a:r>
            <a:r>
              <a:rPr lang="fr-CA" sz="2100" baseline="0" noProof="0" dirty="0"/>
              <a:t> les autres diapositives, mais prenez le temps de leur faire choisir un engagement envers eux-mêmes avant de conclure la séance.</a:t>
            </a:r>
            <a:endParaRPr lang="fr-CA" sz="2100" noProof="0" dirty="0">
              <a:cs typeface="Calibri"/>
            </a:endParaRPr>
          </a:p>
          <a:p>
            <a:endParaRPr lang="fr-CA" sz="2100" noProof="0" dirty="0"/>
          </a:p>
          <a:p>
            <a:r>
              <a:rPr lang="fr-CA" sz="2100" noProof="0" dirty="0"/>
              <a:t>________________________________________</a:t>
            </a:r>
            <a:endParaRPr lang="fr-CA" sz="2100" noProof="0" dirty="0">
              <a:cs typeface="Calibri"/>
            </a:endParaRPr>
          </a:p>
          <a:p>
            <a:pPr>
              <a:lnSpc>
                <a:spcPct val="150000"/>
              </a:lnSpc>
              <a:spcBef>
                <a:spcPts val="1057"/>
              </a:spcBef>
              <a:spcAft>
                <a:spcPts val="2114"/>
              </a:spcAft>
            </a:pPr>
            <a:r>
              <a:rPr lang="fr-CA" noProof="0" dirty="0"/>
              <a:t>DÉBUT</a:t>
            </a:r>
            <a:endParaRPr lang="fr-CA" noProof="0" dirty="0">
              <a:cs typeface="Calibri"/>
            </a:endParaRPr>
          </a:p>
          <a:p>
            <a:pPr>
              <a:lnSpc>
                <a:spcPct val="150000"/>
              </a:lnSpc>
              <a:spcBef>
                <a:spcPts val="1057"/>
              </a:spcBef>
              <a:spcAft>
                <a:spcPts val="2114"/>
              </a:spcAft>
            </a:pPr>
            <a:endParaRPr lang="fr-CA" noProof="0" dirty="0"/>
          </a:p>
          <a:p>
            <a:pPr marL="302078" indent="-302078">
              <a:buFont typeface="Arial" panose="020B0604020202020204" pitchFamily="34" charset="0"/>
              <a:buChar char="•"/>
            </a:pPr>
            <a:r>
              <a:rPr lang="fr-CA" noProof="0" dirty="0"/>
              <a:t>Distribuez</a:t>
            </a:r>
            <a:r>
              <a:rPr lang="fr-CA" baseline="0" noProof="0" dirty="0"/>
              <a:t> les guides « </a:t>
            </a:r>
            <a:r>
              <a:rPr lang="fr-CA" noProof="0" dirty="0"/>
              <a:t>Plan visant à accroître</a:t>
            </a:r>
            <a:r>
              <a:rPr lang="fr-CA" baseline="0" noProof="0" dirty="0"/>
              <a:t> la ré</a:t>
            </a:r>
            <a:r>
              <a:rPr lang="fr-CA" noProof="0" dirty="0"/>
              <a:t>silience » (employés) ou « De la survie à la réussite » (étudiants). Invitez les participants à vérifier s’ils ont le guide qui convient le mieux à leur situation :</a:t>
            </a:r>
            <a:endParaRPr lang="fr-CA" noProof="0" dirty="0">
              <a:cs typeface="Calibri"/>
            </a:endParaRPr>
          </a:p>
          <a:p>
            <a:pPr marL="1107618" lvl="1" indent="-302078">
              <a:buFont typeface="Arial" panose="020B0604020202020204" pitchFamily="34" charset="0"/>
              <a:buChar char="•"/>
            </a:pPr>
            <a:r>
              <a:rPr lang="fr-CA" noProof="0" dirty="0"/>
              <a:t>Le guide « De la survie à la réussite » : personnes </a:t>
            </a:r>
            <a:r>
              <a:rPr lang="fr-CA" baseline="0" noProof="0" dirty="0"/>
              <a:t>qui ont moins de </a:t>
            </a:r>
            <a:r>
              <a:rPr lang="fr-CA" noProof="0" dirty="0"/>
              <a:t>20 ans ou qui sont aux études à temps plein.</a:t>
            </a:r>
            <a:br>
              <a:rPr lang="fr-CA" noProof="0" dirty="0">
                <a:cs typeface="+mn-lt"/>
              </a:rPr>
            </a:br>
            <a:endParaRPr lang="fr-CA" noProof="0" dirty="0"/>
          </a:p>
          <a:p>
            <a:pPr marL="1107618" lvl="1" indent="-302078">
              <a:buFont typeface="Arial" panose="020B0604020202020204" pitchFamily="34" charset="0"/>
              <a:buChar char="•"/>
            </a:pPr>
            <a:r>
              <a:rPr lang="fr-CA" noProof="0" dirty="0"/>
              <a:t>Le guide « Plan visant à accroître la résilience »</a:t>
            </a:r>
            <a:r>
              <a:rPr lang="fr-CA" baseline="0" noProof="0" dirty="0"/>
              <a:t> : personnes qui ont plus de 30 ans ou qui sont sur le marché du travail</a:t>
            </a:r>
            <a:r>
              <a:rPr lang="fr-CA" sz="1200" noProof="0" dirty="0"/>
              <a:t>.</a:t>
            </a:r>
            <a:br>
              <a:rPr lang="fr-CA" noProof="0" dirty="0">
                <a:cs typeface="+mn-lt"/>
              </a:rPr>
            </a:br>
            <a:endParaRPr lang="fr-CA" noProof="0" dirty="0"/>
          </a:p>
          <a:p>
            <a:pPr marL="1107618" lvl="1" indent="-302078">
              <a:buFont typeface="Arial" panose="020B0604020202020204" pitchFamily="34" charset="0"/>
              <a:buChar char="•"/>
            </a:pPr>
            <a:r>
              <a:rPr lang="fr-CA" noProof="0" dirty="0"/>
              <a:t>Les participants qui ont entre 20 et 30 ans, qui travaillent ou non</a:t>
            </a:r>
            <a:r>
              <a:rPr lang="fr-CA" baseline="0" noProof="0" dirty="0"/>
              <a:t> et qui ne sont pas aux études peuvent choisir.</a:t>
            </a:r>
            <a:endParaRPr lang="fr-CA" noProof="0" dirty="0">
              <a:cs typeface="Calibri"/>
            </a:endParaRPr>
          </a:p>
          <a:p>
            <a:pPr>
              <a:lnSpc>
                <a:spcPct val="150000"/>
              </a:lnSpc>
              <a:spcBef>
                <a:spcPts val="1057"/>
              </a:spcBef>
              <a:spcAft>
                <a:spcPts val="2114"/>
              </a:spcAft>
            </a:pPr>
            <a:br>
              <a:rPr lang="fr-CA" noProof="0" dirty="0">
                <a:cs typeface="+mn-lt"/>
              </a:rPr>
            </a:br>
            <a:endParaRPr lang="fr-CA" noProof="0" dirty="0">
              <a:cs typeface="Calibri" panose="020F0502020204030204"/>
            </a:endParaRPr>
          </a:p>
          <a:p>
            <a:pPr marL="302078" indent="-302078">
              <a:lnSpc>
                <a:spcPct val="150000"/>
              </a:lnSpc>
              <a:spcBef>
                <a:spcPts val="1057"/>
              </a:spcBef>
              <a:spcAft>
                <a:spcPts val="2114"/>
              </a:spcAft>
              <a:buFont typeface="Arial" panose="020B0604020202020204" pitchFamily="34" charset="0"/>
              <a:buChar char="•"/>
            </a:pPr>
            <a:r>
              <a:rPr lang="fr-CA" noProof="0" dirty="0"/>
              <a:t>Souhaitez</a:t>
            </a:r>
            <a:r>
              <a:rPr lang="fr-CA" baseline="0" noProof="0" dirty="0"/>
              <a:t> la bienvenue aux </a:t>
            </a:r>
            <a:r>
              <a:rPr lang="fr-CA" noProof="0" dirty="0"/>
              <a:t>participants sur votre territoire traditionnel (utilisez les termes</a:t>
            </a:r>
            <a:r>
              <a:rPr lang="fr-CA" baseline="0" noProof="0" dirty="0"/>
              <a:t> appropriés pour votre </a:t>
            </a:r>
            <a:r>
              <a:rPr lang="fr-CA" noProof="0" dirty="0"/>
              <a:t>territoire; vérifiez auprès</a:t>
            </a:r>
            <a:r>
              <a:rPr lang="fr-CA" baseline="0" noProof="0" dirty="0"/>
              <a:t> d’un</a:t>
            </a:r>
            <a:r>
              <a:rPr lang="fr-CA" noProof="0" dirty="0"/>
              <a:t> aîné de la communauté, au besoin).</a:t>
            </a:r>
            <a:br>
              <a:rPr lang="fr-CA" noProof="0" dirty="0">
                <a:cs typeface="+mn-lt"/>
              </a:rPr>
            </a:br>
            <a:endParaRPr lang="fr-CA" noProof="0" dirty="0"/>
          </a:p>
          <a:p>
            <a:pPr marL="302078" indent="-302078">
              <a:lnSpc>
                <a:spcPct val="150000"/>
              </a:lnSpc>
              <a:spcBef>
                <a:spcPts val="1057"/>
              </a:spcBef>
              <a:spcAft>
                <a:spcPts val="2114"/>
              </a:spcAft>
              <a:buFont typeface="Arial" panose="020B0604020202020204" pitchFamily="34" charset="0"/>
              <a:buChar char="•"/>
            </a:pPr>
            <a:r>
              <a:rPr lang="fr-CA" noProof="0" dirty="0"/>
              <a:t>Détails pratiques – indiquez</a:t>
            </a:r>
            <a:r>
              <a:rPr lang="fr-CA" baseline="0" noProof="0" dirty="0"/>
              <a:t> aux participants où se trouvent les sorties et les salles de toilette, et donnez les heures de pause.</a:t>
            </a:r>
            <a:br>
              <a:rPr lang="fr-CA" noProof="0" dirty="0">
                <a:cs typeface="+mn-lt"/>
              </a:rPr>
            </a:br>
            <a:endParaRPr lang="fr-CA" noProof="0" dirty="0"/>
          </a:p>
          <a:p>
            <a:pPr marL="302078" indent="-302078">
              <a:lnSpc>
                <a:spcPct val="150000"/>
              </a:lnSpc>
              <a:spcBef>
                <a:spcPts val="1057"/>
              </a:spcBef>
              <a:spcAft>
                <a:spcPts val="2114"/>
              </a:spcAft>
              <a:buFont typeface="Arial" panose="020B0604020202020204" pitchFamily="34" charset="0"/>
              <a:buChar char="•"/>
            </a:pPr>
            <a:r>
              <a:rPr lang="fr-CA" noProof="0" dirty="0"/>
              <a:t>Si vous avez le temps, racontez une anecdote de résilience tirée de votre expérience personnelle. </a:t>
            </a: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r>
              <a:rPr lang="fr-CA" noProof="0" dirty="0"/>
              <a:t>Voici un exemple : un proche aidant qui se sentait déjà accablé </a:t>
            </a:r>
            <a:r>
              <a:rPr lang="fr-CA" baseline="0" noProof="0" dirty="0"/>
              <a:t>par les responsabilités inhérentes à ce rôle recevait également des recommandations pressantes de son entourage afin de placer l’être cher dans une maison de soins infirmiers</a:t>
            </a:r>
            <a:r>
              <a:rPr lang="fr-CA" noProof="0" dirty="0"/>
              <a:t>. Au lieu</a:t>
            </a:r>
            <a:r>
              <a:rPr lang="fr-CA" baseline="0" noProof="0" dirty="0"/>
              <a:t> de </a:t>
            </a:r>
            <a:r>
              <a:rPr lang="fr-CA" noProof="0" dirty="0"/>
              <a:t>continuer à vivre du stress en évitant de prendre</a:t>
            </a:r>
            <a:r>
              <a:rPr lang="fr-CA" baseline="0" noProof="0" dirty="0"/>
              <a:t> une </a:t>
            </a:r>
            <a:r>
              <a:rPr lang="fr-CA" noProof="0" dirty="0"/>
              <a:t>décision, le</a:t>
            </a:r>
            <a:r>
              <a:rPr lang="fr-CA" baseline="0" noProof="0" dirty="0"/>
              <a:t> proche aidant a fait montre de résilience en s’accordant des moments de réflexion pour trouver un plan qui lui permettrait de continuer à jouer ce rôle</a:t>
            </a:r>
            <a:r>
              <a:rPr lang="fr-CA" noProof="0" dirty="0"/>
              <a:t>, un plan contenant des solutions (comme embaucher une</a:t>
            </a:r>
            <a:r>
              <a:rPr lang="fr-CA" baseline="0" noProof="0" dirty="0"/>
              <a:t> aide à la maison</a:t>
            </a:r>
            <a:r>
              <a:rPr lang="fr-CA" noProof="0" dirty="0"/>
              <a:t>) auxquelles personne n’avait pensé. </a:t>
            </a: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marL="1107618" lvl="1" indent="-302078">
              <a:lnSpc>
                <a:spcPct val="150000"/>
              </a:lnSpc>
              <a:spcBef>
                <a:spcPts val="1057"/>
              </a:spcBef>
              <a:spcAft>
                <a:spcPts val="2114"/>
              </a:spcAft>
              <a:buFont typeface="Arial" panose="020B0604020202020204" pitchFamily="34" charset="0"/>
              <a:buChar char="•"/>
            </a:pPr>
            <a:endParaRPr lang="fr-CA" noProof="0" dirty="0">
              <a:cs typeface="Calibri"/>
            </a:endParaRPr>
          </a:p>
          <a:p>
            <a:pPr>
              <a:lnSpc>
                <a:spcPct val="150000"/>
              </a:lnSpc>
            </a:pPr>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a:t>
            </a:fld>
            <a:endParaRPr lang="en-US"/>
          </a:p>
        </p:txBody>
      </p:sp>
    </p:spTree>
    <p:extLst>
      <p:ext uri="{BB962C8B-B14F-4D97-AF65-F5344CB8AC3E}">
        <p14:creationId xmlns:p14="http://schemas.microsoft.com/office/powerpoint/2010/main" val="78150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noProof="0" dirty="0"/>
              <a:t>Voici la bonne nouvelle :</a:t>
            </a:r>
            <a:br>
              <a:rPr lang="fr-CA" noProof="0" dirty="0"/>
            </a:br>
            <a:endParaRPr lang="fr-CA" noProof="0" dirty="0"/>
          </a:p>
          <a:p>
            <a:pPr marL="302078" indent="-302078">
              <a:buFont typeface="Arial" panose="020B0604020202020204" pitchFamily="34" charset="0"/>
              <a:buChar char="•"/>
            </a:pPr>
            <a:r>
              <a:rPr lang="fr-CA" noProof="0" dirty="0"/>
              <a:t>La résilience a, elle</a:t>
            </a:r>
            <a:r>
              <a:rPr lang="fr-CA" baseline="0" noProof="0" dirty="0"/>
              <a:t> aussi, des </a:t>
            </a:r>
            <a:r>
              <a:rPr lang="fr-CA" noProof="0" dirty="0"/>
              <a:t>éléments communs </a:t>
            </a:r>
            <a:r>
              <a:rPr lang="fr-CA" sz="1200" kern="1200" dirty="0">
                <a:solidFill>
                  <a:schemeClr val="tx1"/>
                </a:solidFill>
                <a:latin typeface="+mn-lt"/>
                <a:ea typeface="+mn-ea"/>
                <a:cs typeface="+mn-cs"/>
              </a:rPr>
              <a:t>qui peuvent avoir un effet protecteur</a:t>
            </a:r>
            <a:r>
              <a:rPr lang="fr-CA" noProof="0" dirty="0"/>
              <a:t>. </a:t>
            </a:r>
            <a:r>
              <a:rPr lang="fr-CA" sz="1200" kern="1200" dirty="0">
                <a:solidFill>
                  <a:schemeClr val="tx1"/>
                </a:solidFill>
                <a:latin typeface="+mn-lt"/>
                <a:ea typeface="+mn-ea"/>
                <a:cs typeface="+mn-cs"/>
              </a:rPr>
              <a:t>Nous pouvons apprendre la résilience et la développer pour nous aider à surmonter la plupart des difficultés, sinon toutes</a:t>
            </a:r>
            <a:r>
              <a:rPr lang="fr-CA" noProof="0" dirty="0"/>
              <a:t>.  </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La résilience n’empêchera pas les situations de stress, de conflit ou de traumatisme de se produire – mais elle peut aider à se rétablir plus rapidement et limiter les dommages émotionnels ou physiques</a:t>
            </a:r>
            <a:r>
              <a:rPr lang="fr-CA" noProof="0"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pPr/>
              <a:t>10</a:t>
            </a:fld>
            <a:endParaRPr lang="en-US"/>
          </a:p>
        </p:txBody>
      </p:sp>
    </p:spTree>
    <p:extLst>
      <p:ext uri="{BB962C8B-B14F-4D97-AF65-F5344CB8AC3E}">
        <p14:creationId xmlns:p14="http://schemas.microsoft.com/office/powerpoint/2010/main" val="134908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noProof="0" dirty="0"/>
              <a:t>En fait, la résilience peut faire plus que minimiser les dommages.  </a:t>
            </a:r>
            <a:br>
              <a:rPr lang="fr-CA" noProof="0" dirty="0"/>
            </a:br>
            <a:endParaRPr lang="fr-CA" noProof="0" dirty="0"/>
          </a:p>
          <a:p>
            <a:pPr marL="302078" indent="-302078">
              <a:buFont typeface="Arial" panose="020B0604020202020204" pitchFamily="34" charset="0"/>
              <a:buChar char="•"/>
            </a:pPr>
            <a:r>
              <a:rPr lang="fr-CA" noProof="0" dirty="0"/>
              <a:t>Elle peut nous aider à tirer des leçons des difficultés de la vie et à nous en servir comme tremplin. </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Vous avez sûrement déjà entendu parler du trouble de stress post-traumatique, mais combien d’entre vous ont entendu parler de croissance post-traumatique?</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Je parierais que vous connaissez quelqu’un qui semble avoir vécu une tragédie ou une perte extraordinaire, et qui semble pourtant avoir la joie, la gratitude et le goût de vivre</a:t>
            </a:r>
            <a:r>
              <a:rPr lang="fr-CA" noProof="0" dirty="0"/>
              <a:t>.  </a:t>
            </a:r>
            <a:br>
              <a:rPr lang="fr-CA" noProof="0" dirty="0"/>
            </a:br>
            <a:endParaRPr lang="fr-CA" noProof="0" dirty="0"/>
          </a:p>
          <a:p>
            <a:pPr marL="302078" indent="-302078">
              <a:buFont typeface="Arial" panose="020B0604020202020204" pitchFamily="34" charset="0"/>
              <a:buChar char="•"/>
            </a:pPr>
            <a:r>
              <a:rPr lang="fr-CA" noProof="0" dirty="0"/>
              <a:t>Nelson Mandela, Mère Theresa</a:t>
            </a:r>
            <a:r>
              <a:rPr lang="fr-CA" baseline="0" noProof="0" dirty="0"/>
              <a:t> et, oui, même </a:t>
            </a:r>
            <a:r>
              <a:rPr lang="fr-CA" noProof="0" dirty="0"/>
              <a:t>Monica Lewinsky, pour n’en nommer que</a:t>
            </a:r>
            <a:r>
              <a:rPr lang="fr-CA" baseline="0" noProof="0" dirty="0"/>
              <a:t> quelques-uns</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faut donc développer notre résilience – pas pour endurer les situations toxiques, mais pour avoir la capacité de les surmonter ou, du moins, ne pas les laisser anéantir notre joie de vivre</a:t>
            </a:r>
            <a:r>
              <a:rPr lang="fr-CA" noProof="0"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pPr/>
              <a:t>11</a:t>
            </a:fld>
            <a:endParaRPr lang="en-US"/>
          </a:p>
        </p:txBody>
      </p:sp>
    </p:spTree>
    <p:extLst>
      <p:ext uri="{BB962C8B-B14F-4D97-AF65-F5344CB8AC3E}">
        <p14:creationId xmlns:p14="http://schemas.microsoft.com/office/powerpoint/2010/main" val="35511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Je vous demanderais maintenant d’ouvrir votre guide à la page intitulée </a:t>
            </a:r>
            <a:r>
              <a:rPr lang="fr-CA" sz="1200" b="1" kern="1200" dirty="0">
                <a:solidFill>
                  <a:schemeClr val="tx1"/>
                </a:solidFill>
                <a:latin typeface="+mn-lt"/>
                <a:ea typeface="+mn-ea"/>
                <a:cs typeface="+mn-cs"/>
              </a:rPr>
              <a:t>Reconnaître vos réactions automatiques face au stress</a:t>
            </a:r>
            <a:r>
              <a:rPr lang="fr-CA" sz="1200" kern="1200" dirty="0">
                <a:solidFill>
                  <a:schemeClr val="tx1"/>
                </a:solidFill>
                <a:latin typeface="+mn-lt"/>
                <a:ea typeface="+mn-ea"/>
                <a:cs typeface="+mn-cs"/>
              </a:rPr>
              <a:t> ou </a:t>
            </a:r>
            <a:r>
              <a:rPr lang="fr-CA" sz="1200" b="1" kern="1200" dirty="0">
                <a:solidFill>
                  <a:schemeClr val="tx1"/>
                </a:solidFill>
                <a:latin typeface="+mn-lt"/>
                <a:ea typeface="+mn-ea"/>
                <a:cs typeface="+mn-cs"/>
              </a:rPr>
              <a:t>Reconnaître nos réactions automatiques face au stress</a:t>
            </a:r>
            <a:r>
              <a:rPr lang="fr-CA" sz="1200" kern="1200" dirty="0">
                <a:solidFill>
                  <a:schemeClr val="tx1"/>
                </a:solidFill>
                <a:latin typeface="+mn-lt"/>
                <a:ea typeface="+mn-ea"/>
                <a:cs typeface="+mn-cs"/>
              </a:rPr>
              <a:t>, selon le guide que vous avez en main</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Vous ferez l’exercice en vous fondant sur votre propre situation</a:t>
            </a:r>
            <a:r>
              <a:rPr lang="fr-CA" noProof="0" dirty="0"/>
              <a:t>. </a:t>
            </a:r>
            <a:br>
              <a:rPr lang="fr-CA" noProof="0" dirty="0"/>
            </a:br>
            <a:endParaRPr lang="fr-CA" noProof="0" dirty="0"/>
          </a:p>
          <a:p>
            <a:pPr marL="302078" indent="-302078">
              <a:buFont typeface="Arial" panose="020B0604020202020204" pitchFamily="34" charset="0"/>
              <a:buChar char="•"/>
            </a:pPr>
            <a:r>
              <a:rPr lang="fr-CA" noProof="0" dirty="0">
                <a:highlight>
                  <a:srgbClr val="FFFF00"/>
                </a:highlight>
              </a:rPr>
              <a:t>NOTE D’ANIMATION [Assurez-vous de d</a:t>
            </a:r>
            <a:r>
              <a:rPr lang="fr-CA" baseline="0" noProof="0" dirty="0">
                <a:highlight>
                  <a:srgbClr val="FFFF00"/>
                </a:highlight>
              </a:rPr>
              <a:t>ire ce qui suit avant que les participants commencent à travailler dans leur guide] :</a:t>
            </a:r>
            <a:endParaRPr lang="fr-CA" noProof="0" dirty="0">
              <a:highlight>
                <a:srgbClr val="FFFF00"/>
              </a:highlight>
            </a:endParaRPr>
          </a:p>
          <a:p>
            <a:pPr marL="302078" indent="-302078">
              <a:buFont typeface="Arial" panose="020B0604020202020204" pitchFamily="34" charset="0"/>
              <a:buChar char="•"/>
            </a:pPr>
            <a:r>
              <a:rPr lang="fr-CA" noProof="0" dirty="0"/>
              <a:t>Sauf indication contraire, ne partagez pas vos réponses. C’est un moment de calme propice à une réflexion individuelle.</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Bien entendu, vous pourrez partager ce que vous voulez avec qui vous voulez lorsque nous aurons terminé</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Nous aurons du temps pour échanger et parler de stratégies plus tard</a:t>
            </a:r>
            <a:r>
              <a:rPr lang="fr-CA" noProof="0" dirty="0"/>
              <a:t>.  </a:t>
            </a:r>
          </a:p>
          <a:p>
            <a:r>
              <a:rPr lang="fr-CA" noProof="0" dirty="0"/>
              <a:t>________________________________________________________________</a:t>
            </a:r>
          </a:p>
          <a:p>
            <a:pPr marL="302078" indent="-302078">
              <a:buFont typeface="Arial" panose="020B0604020202020204" pitchFamily="34" charset="0"/>
              <a:buChar char="•"/>
            </a:pPr>
            <a:endParaRPr lang="fr-CA" noProof="0" dirty="0"/>
          </a:p>
          <a:p>
            <a:r>
              <a:rPr lang="fr-CA" sz="1200" b="1" kern="1200" dirty="0">
                <a:solidFill>
                  <a:schemeClr val="tx1"/>
                </a:solidFill>
                <a:latin typeface="+mn-lt"/>
                <a:ea typeface="+mn-ea"/>
                <a:cs typeface="+mn-cs"/>
              </a:rPr>
              <a:t>Pourquoi est-ce important? (Extrait tiré du guide </a:t>
            </a:r>
            <a:r>
              <a:rPr lang="fr-CA" sz="1200" b="1" i="1" kern="1200" dirty="0">
                <a:solidFill>
                  <a:schemeClr val="tx1"/>
                </a:solidFill>
                <a:latin typeface="+mn-lt"/>
                <a:ea typeface="+mn-ea"/>
                <a:cs typeface="+mn-cs"/>
              </a:rPr>
              <a:t>Plan visant à accroître la résilience</a:t>
            </a:r>
            <a:r>
              <a:rPr lang="fr-CA" sz="2100" b="1" noProof="0" dirty="0"/>
              <a:t>)</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Pour la plupart d’entre nous, le stress est un phénomène quotidien. Souvent, nos réactions au stress sont automatiques. C’est-à-dire que nous ne les choisissons pas, pas plus que nous ne les planifions. Toutefois, en arrivant à reconnaître certaines de nos réactions immédiates lors d’un stress, nous serons plus en mesure de les prévoir et de les gérer avant qu’elles ne nuisent gravement à notre vie personnelle ou à notre santé. Chez la plupart des gens, le stress se manifestera également par des réactions physiques automatiques de même que par des changements comportementaux ou émotionnels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b="1" kern="1200" dirty="0">
                <a:solidFill>
                  <a:schemeClr val="tx1"/>
                </a:solidFill>
                <a:latin typeface="+mn-lt"/>
                <a:ea typeface="+mn-ea"/>
                <a:cs typeface="+mn-cs"/>
              </a:rPr>
              <a:t>Il faut toujours éliminer la possibilité que l’une ou l’autre de ces réactions indiquent la présence d’un problème de santé indépendant ou sous-jacent pour lequel vous devriez consulter un médecin</a:t>
            </a:r>
            <a:r>
              <a:rPr lang="fr-CA" sz="2100" b="1" noProof="0" dirty="0"/>
              <a:t>. </a:t>
            </a:r>
            <a:r>
              <a:rPr lang="fr-CA" sz="1200" kern="1200" dirty="0">
                <a:solidFill>
                  <a:schemeClr val="tx1"/>
                </a:solidFill>
                <a:latin typeface="+mn-lt"/>
                <a:ea typeface="+mn-ea"/>
                <a:cs typeface="+mn-cs"/>
              </a:rPr>
              <a:t>Une fois que vous savez que votre réaction est liée au stress, vous pouvez utiliser cette information pour identifier une source de stress ou apporter des changements plus tôt</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b="1" kern="1200" dirty="0">
                <a:solidFill>
                  <a:schemeClr val="tx1"/>
                </a:solidFill>
                <a:latin typeface="+mn-lt"/>
                <a:ea typeface="+mn-ea"/>
                <a:cs typeface="+mn-cs"/>
              </a:rPr>
              <a:t>Comprendre les réactions automatiques des autres face au stress peut être très instructif pour nous également</a:t>
            </a:r>
            <a:r>
              <a:rPr lang="fr-CA" sz="2100" b="1" noProof="0" dirty="0"/>
              <a:t>. </a:t>
            </a:r>
            <a:r>
              <a:rPr lang="fr-CA" sz="1200" kern="1200" dirty="0">
                <a:solidFill>
                  <a:schemeClr val="tx1"/>
                </a:solidFill>
                <a:latin typeface="+mn-lt"/>
                <a:ea typeface="+mn-ea"/>
                <a:cs typeface="+mn-cs"/>
              </a:rPr>
              <a:t>Lorsque nous reconnaissons une réaction au stress chez une autre personne, nous sommes moins enclins à prendre son comportement personnellement. En nous rendant compte qu’il s’agit du mécanisme de défense qui permet à la personne de gérer une situation de stress, nous sommes moins enclins à ressentir le besoin de nous défendre et nous sommes peut-être capables de lui venir en aide. Par exemple, vous découvrez que l’un de vos amis commence à se sentir agité s’il n’a pas son espace personnel. Une fois que vous le savez, vous êtes en mesure de percevoir l’agitation de votre ami et de lui laisser plus d’espace ou de vous déplacer dans un endroit plus approprié</a:t>
            </a:r>
            <a:r>
              <a:rPr lang="fr-CA" sz="2100" noProof="0" dirty="0"/>
              <a:t>.</a:t>
            </a:r>
            <a:br>
              <a:rPr lang="fr-CA" sz="2100" noProof="0" dirty="0"/>
            </a:br>
            <a:endParaRPr lang="fr-CA" sz="2100" noProof="0" dirty="0"/>
          </a:p>
          <a:p>
            <a:r>
              <a:rPr lang="fr-CA" sz="2100" b="1" noProof="0" dirty="0"/>
              <a:t>Directives </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Lisez chaque réaction ou répercussion possible dans les pages suivantes. Cochez les réactions que vous avez habituellement lorsque vous êtes stressé et réfléchissez aux réactions dont vous avez été témoin chez les autres. La réaction peut se produire dès les premiers signes de stress ou après une exposition prolongée ou chronique au stress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Les catégories suivantes comprennent les réactions physiques, émotionnelles et comportementales. Si vous avez une réaction qui ne fait pas partie de la liste, veuillez l’ajouter dans la section « Autre »</a:t>
            </a:r>
            <a:r>
              <a:rPr lang="fr-CA" sz="2100" noProof="0" dirty="0"/>
              <a:t>. </a:t>
            </a:r>
          </a:p>
          <a:p>
            <a:endParaRPr lang="fr-CA" sz="2100" noProof="0" dirty="0"/>
          </a:p>
          <a:p>
            <a:r>
              <a:rPr lang="fr-CA" sz="2100" noProof="0" dirty="0"/>
              <a:t>**Allouez de 3 à 5 minutes pour terminer l’exercice. </a:t>
            </a:r>
            <a:br>
              <a:rPr lang="fr-CA" sz="2100" noProof="0" dirty="0"/>
            </a:br>
            <a:endParaRPr lang="fr-CA" sz="2100" noProof="0" dirty="0"/>
          </a:p>
          <a:p>
            <a:r>
              <a:rPr lang="fr-CA" sz="2100" b="1" noProof="0" dirty="0"/>
              <a:t>Récapitulation – Vous avez peut-être remarqué :</a:t>
            </a:r>
          </a:p>
          <a:p>
            <a:pPr marL="302078" indent="-302078">
              <a:buFont typeface="Arial" panose="020B0604020202020204" pitchFamily="34" charset="0"/>
              <a:buChar char="•"/>
            </a:pPr>
            <a:r>
              <a:rPr lang="fr-CA" sz="1200" kern="1200" dirty="0">
                <a:solidFill>
                  <a:schemeClr val="tx1"/>
                </a:solidFill>
                <a:latin typeface="+mn-lt"/>
                <a:ea typeface="+mn-ea"/>
                <a:cs typeface="+mn-cs"/>
              </a:rPr>
              <a:t>Par l’identification de vos réactions physiques, comportementales et émotionnelles potentielles au stress avant leur apparition, vous pouvez augmenter votre capacité à reconnaître les moments où vous réagissez à un stress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Vous pouvez ainsi demander de l’aide plus tôt, diminuant de ce fait l’incidence négative du stress sur votre travail et votre santé</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Peut-être avez-vous également remarqué que vous attribuez certaines réactions automatiques d’autres personnes à leur personnalité ou à leur caractère alors qu’en fait, il s’agit d’une réaction au stress pour elles</a:t>
            </a:r>
            <a:r>
              <a:rPr lang="fr-CA" sz="2100" noProof="0" dirty="0"/>
              <a:t>.</a:t>
            </a:r>
            <a:br>
              <a:rPr lang="fr-CA" sz="2100" noProof="0" dirty="0"/>
            </a:br>
            <a:endParaRPr lang="fr-CA" sz="2100" noProof="0" dirty="0"/>
          </a:p>
          <a:p>
            <a:pPr marL="302078" marR="0" indent="-3020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latin typeface="+mn-lt"/>
                <a:ea typeface="+mn-ea"/>
                <a:cs typeface="+mn-cs"/>
              </a:rPr>
              <a:t>Pour obtenir plus de renseignements et des ressources en lien avec les réactions au stress, vous pouvez cliquez sur le lien qui se trouve au bas de la page : </a:t>
            </a:r>
            <a:r>
              <a:rPr lang="fr-CA" sz="1200" u="sng" kern="1200" dirty="0">
                <a:solidFill>
                  <a:schemeClr val="tx1"/>
                </a:solidFill>
                <a:latin typeface="+mn-lt"/>
                <a:ea typeface="+mn-ea"/>
                <a:cs typeface="+mn-cs"/>
                <a:hlinkClick r:id="rId3"/>
              </a:rPr>
              <a:t>https://www.canada.ca/en/public-health/services/chronic-diseases/cardiovascular-disease/reduce-stress-level.html</a:t>
            </a:r>
            <a:r>
              <a:rPr lang="fr-CA" sz="1200" kern="1200" dirty="0">
                <a:solidFill>
                  <a:schemeClr val="tx1"/>
                </a:solidFill>
                <a:latin typeface="+mn-lt"/>
                <a:ea typeface="+mn-ea"/>
                <a:cs typeface="+mn-cs"/>
              </a:rPr>
              <a:t> </a:t>
            </a:r>
            <a:r>
              <a:rPr lang="fr-FR" sz="2400" dirty="0"/>
              <a:t> </a:t>
            </a:r>
            <a:r>
              <a:rPr lang="en-US" sz="1200" kern="1200" dirty="0">
                <a:solidFill>
                  <a:schemeClr val="tx1"/>
                </a:solidFill>
                <a:latin typeface="+mn-lt"/>
                <a:ea typeface="+mn-ea"/>
                <a:cs typeface="+mn-cs"/>
              </a:rPr>
              <a:t> </a:t>
            </a:r>
            <a:r>
              <a:rPr lang="en-US" sz="1200" kern="1200" dirty="0" err="1">
                <a:solidFill>
                  <a:srgbClr val="FF0000"/>
                </a:solidFill>
                <a:latin typeface="+mn-lt"/>
                <a:ea typeface="+mn-ea"/>
                <a:cs typeface="+mn-cs"/>
              </a:rPr>
              <a:t>NdT</a:t>
            </a:r>
            <a:r>
              <a:rPr lang="en-US" sz="1200" kern="1200" dirty="0">
                <a:solidFill>
                  <a:srgbClr val="FF0000"/>
                </a:solidFill>
                <a:latin typeface="+mn-lt"/>
                <a:ea typeface="+mn-ea"/>
                <a:cs typeface="+mn-cs"/>
              </a:rPr>
              <a:t>: this link is broken </a:t>
            </a:r>
            <a:r>
              <a:rPr lang="en-US" sz="1200" b="1" kern="1200" dirty="0">
                <a:solidFill>
                  <a:srgbClr val="FF0000"/>
                </a:solidFill>
                <a:latin typeface="+mn-lt"/>
                <a:ea typeface="+mn-ea"/>
                <a:cs typeface="+mn-cs"/>
              </a:rPr>
              <a:t>PLEASE ADVISE</a:t>
            </a:r>
            <a:r>
              <a:rPr lang="fr-CA" sz="2100" noProof="0" dirty="0"/>
              <a:t> </a:t>
            </a:r>
          </a:p>
          <a:p>
            <a:endParaRPr lang="fr-CA" sz="2100" noProof="0" dirty="0"/>
          </a:p>
          <a:p>
            <a:pPr marL="302078" indent="-302078">
              <a:buFont typeface="Arial" panose="020B0604020202020204" pitchFamily="34" charset="0"/>
              <a:buChar char="•"/>
            </a:pPr>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12</a:t>
            </a:fld>
            <a:endParaRPr lang="en-US"/>
          </a:p>
        </p:txBody>
      </p:sp>
    </p:spTree>
    <p:extLst>
      <p:ext uri="{BB962C8B-B14F-4D97-AF65-F5344CB8AC3E}">
        <p14:creationId xmlns:p14="http://schemas.microsoft.com/office/powerpoint/2010/main" val="1558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Nous allons maintenant remplir la section intitulée </a:t>
            </a:r>
            <a:r>
              <a:rPr lang="fr-CA" sz="1200" b="1" kern="1200" dirty="0">
                <a:solidFill>
                  <a:schemeClr val="tx1"/>
                </a:solidFill>
                <a:latin typeface="+mn-lt"/>
                <a:ea typeface="+mn-ea"/>
                <a:cs typeface="+mn-cs"/>
              </a:rPr>
              <a:t>Choisir des stratégies plus saines</a:t>
            </a:r>
            <a:r>
              <a:rPr lang="fr-CA" noProof="0" dirty="0"/>
              <a:t>.</a:t>
            </a:r>
            <a:br>
              <a:rPr lang="fr-CA" noProof="0" dirty="0"/>
            </a:br>
            <a:endParaRPr lang="fr-CA" noProof="0" dirty="0"/>
          </a:p>
          <a:p>
            <a:pPr marL="302078" indent="-302078">
              <a:buFont typeface="Arial" panose="020B0604020202020204" pitchFamily="34" charset="0"/>
              <a:buChar char="•"/>
            </a:pPr>
            <a:r>
              <a:rPr lang="fr-CA" sz="2100" noProof="0" dirty="0"/>
              <a:t>Vous allez</a:t>
            </a:r>
            <a:r>
              <a:rPr lang="fr-CA" sz="2100" baseline="0" noProof="0" dirty="0"/>
              <a:t> choisir quelques-unes de ces stratégies pour les intégrer à votre routine quotidienne ou hebdomadaire </a:t>
            </a:r>
            <a:r>
              <a:rPr lang="fr-CA" sz="2100" noProof="0" dirty="0"/>
              <a:t>: </a:t>
            </a:r>
            <a:endParaRPr lang="fr-CA" noProof="0" dirty="0"/>
          </a:p>
          <a:p>
            <a:pPr marL="302078" indent="-302078">
              <a:buFont typeface="Arial" panose="020B0604020202020204" pitchFamily="34" charset="0"/>
              <a:buChar char="•"/>
            </a:pPr>
            <a:endParaRPr lang="fr-CA" sz="2100" noProof="0" dirty="0"/>
          </a:p>
          <a:p>
            <a:r>
              <a:rPr lang="fr-CA" sz="2100" b="1" noProof="0" dirty="0"/>
              <a:t>Pourquoi est-ce important?</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existe un grand nombre de stratégies permettant de réduire l’incidence négative des facteurs de stress. La liste suivante comporte des stratégies pouvant favoriser la prévention ou la gestion du stress. Beaucoup de ces approches sont fondées sur des données probantes, comme les exercices de pleine conscience, de gratitude et de respiration profonde. D’autres sont fondées sur l’expérience transmise par des personnes qui les ont appliquées et qui ont réussi à gérer leur propre stress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Cependant, toutes ces stratégies ne fonctionnent pas pour tout le monde. En vérité, certaines pourraient être une source de stress parce qu’elles ne parviennent pas à vous calmer ou ne vous sont pas agréables. D’autres pourraient n’avoir aucun effet sur vous</a:t>
            </a:r>
            <a:r>
              <a:rPr lang="fr-CA" sz="2100" noProof="0" dirty="0"/>
              <a:t>.</a:t>
            </a:r>
            <a:br>
              <a:rPr lang="fr-CA" sz="2100" b="1" noProof="0" dirty="0"/>
            </a:br>
            <a:endParaRPr lang="fr-CA" sz="2100" b="1" noProof="0" dirty="0"/>
          </a:p>
          <a:p>
            <a:r>
              <a:rPr lang="fr-CA" sz="2100" b="1" noProof="0" dirty="0"/>
              <a:t>Directives</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Cochez les stratégies que vous savez être efficaces pour vous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Encerclez les stratégies qui pourraient vous aider ou que vous êtes prêts à essayer. Choisissez quelques stratégies clés – plusieurs peuvent vous sembler intéressantes, mais concentrez-vous sur celles que vous avez le temps de mettre en pratique</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Lorsque vous avez terminé, échangez avec vos collègues de table en nommant les stratégies que vous utilisez déjà et voyez ainsi lesquelles fonctionnent pour les autres</a:t>
            </a:r>
            <a:r>
              <a:rPr lang="fr-CA" sz="2100" noProof="0" dirty="0"/>
              <a:t>. </a:t>
            </a:r>
          </a:p>
          <a:p>
            <a:pPr marL="302078" indent="-302078">
              <a:buFont typeface="Arial" panose="020B0604020202020204" pitchFamily="34" charset="0"/>
              <a:buChar char="•"/>
            </a:pPr>
            <a:endParaRPr lang="fr-CA" sz="2100" noProof="0" dirty="0"/>
          </a:p>
          <a:p>
            <a:r>
              <a:rPr lang="fr-CA" sz="2100" noProof="0" dirty="0"/>
              <a:t>**Allouez de 3 à 5 minutes pour terminer l’exercice.</a:t>
            </a:r>
          </a:p>
          <a:p>
            <a:endParaRPr lang="fr-CA" sz="2100" noProof="0" dirty="0"/>
          </a:p>
          <a:p>
            <a:r>
              <a:rPr lang="fr-CA" sz="2100" b="1" noProof="0" dirty="0"/>
              <a:t>Récapitulation – Vous avez peut-être remarqué :</a:t>
            </a:r>
          </a:p>
          <a:p>
            <a:pPr marL="302078" indent="-302078">
              <a:buFont typeface="Arial" panose="020B0604020202020204" pitchFamily="34" charset="0"/>
              <a:buChar char="•"/>
            </a:pPr>
            <a:r>
              <a:rPr lang="fr-CA" sz="1200" kern="1200" dirty="0">
                <a:solidFill>
                  <a:schemeClr val="tx1"/>
                </a:solidFill>
                <a:latin typeface="+mn-lt"/>
                <a:ea typeface="+mn-ea"/>
                <a:cs typeface="+mn-cs"/>
              </a:rPr>
              <a:t>Le fait d’intégrer des stratégies plus saines dans vos activités courantes contribue non seulement à accroître votre résilience, mais peut aussi vous aider à réduire le stress dans diverses situations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2100" noProof="0" dirty="0"/>
              <a:t>Choisissez des stratégies plus saines durant les périodes de stress personnel.</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Le programme </a:t>
            </a:r>
            <a:r>
              <a:rPr lang="fr-CA" sz="1200" i="1" kern="1200" dirty="0">
                <a:solidFill>
                  <a:schemeClr val="tx1"/>
                </a:solidFill>
                <a:latin typeface="+mn-lt"/>
                <a:ea typeface="+mn-ea"/>
                <a:cs typeface="+mn-cs"/>
              </a:rPr>
              <a:t>Prenez votre pause</a:t>
            </a:r>
            <a:r>
              <a:rPr lang="fr-CA" sz="1200" kern="1200" dirty="0">
                <a:solidFill>
                  <a:schemeClr val="tx1"/>
                </a:solidFill>
                <a:latin typeface="+mn-lt"/>
                <a:ea typeface="+mn-ea"/>
                <a:cs typeface="+mn-cs"/>
              </a:rPr>
              <a:t> propose des activités saines de 15 minutes ou moins que vous pouvez faire presque n’importe où, par vous-même ou avec d’autres personnes. Cliquez sur le lien qui se trouve au bas de la page de votre guide : </a:t>
            </a:r>
            <a:endParaRPr lang="fr-FR" sz="1200" kern="1200" dirty="0">
              <a:solidFill>
                <a:schemeClr val="tx1"/>
              </a:solidFill>
              <a:latin typeface="+mn-lt"/>
              <a:ea typeface="+mn-ea"/>
              <a:cs typeface="+mn-cs"/>
            </a:endParaRPr>
          </a:p>
          <a:p>
            <a:r>
              <a:rPr lang="fr-CA" sz="1200" u="sng" kern="1200" dirty="0">
                <a:solidFill>
                  <a:schemeClr val="tx1"/>
                </a:solidFill>
                <a:latin typeface="+mn-lt"/>
                <a:ea typeface="+mn-ea"/>
                <a:cs typeface="+mn-cs"/>
                <a:hlinkClick r:id="rId3"/>
              </a:rPr>
              <a:t>www.strategiesdesantementale.com/newsletter/healthy-break-activities</a:t>
            </a:r>
            <a:endParaRPr lang="fr-CA" sz="2100" noProof="0" dirty="0"/>
          </a:p>
          <a:p>
            <a:endParaRPr lang="fr-CA" sz="2100" noProof="0" dirty="0"/>
          </a:p>
          <a:p>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13</a:t>
            </a:fld>
            <a:endParaRPr lang="en-US"/>
          </a:p>
        </p:txBody>
      </p:sp>
    </p:spTree>
    <p:extLst>
      <p:ext uri="{BB962C8B-B14F-4D97-AF65-F5344CB8AC3E}">
        <p14:creationId xmlns:p14="http://schemas.microsoft.com/office/powerpoint/2010/main" val="2320648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081">
              <a:defRPr/>
            </a:pPr>
            <a:r>
              <a:rPr lang="fr-CA" sz="2100" noProof="0" dirty="0"/>
              <a:t>NOTE</a:t>
            </a:r>
            <a:r>
              <a:rPr lang="fr-CA" sz="2100" baseline="0" noProof="0" dirty="0"/>
              <a:t> D’ANIMATION </a:t>
            </a:r>
            <a:r>
              <a:rPr lang="fr-CA" sz="2100" noProof="0" dirty="0"/>
              <a:t>: </a:t>
            </a:r>
            <a:r>
              <a:rPr lang="fr-CA" sz="1200" kern="1200" dirty="0">
                <a:solidFill>
                  <a:schemeClr val="tx1"/>
                </a:solidFill>
                <a:latin typeface="+mn-lt"/>
                <a:ea typeface="+mn-ea"/>
                <a:cs typeface="+mn-cs"/>
              </a:rPr>
              <a:t>Cette section nécessite du soin dans la préparation et le retour sur l’exercice. Assurez-vous de transmettre l’essence du texte fourni, même si vous le présentez dans vos propres mots</a:t>
            </a:r>
            <a:r>
              <a:rPr lang="fr-CA" sz="2100" noProof="0" dirty="0"/>
              <a:t>.</a:t>
            </a:r>
          </a:p>
          <a:p>
            <a:pPr marL="302078" indent="-302078" defTabSz="1611081">
              <a:buFont typeface="Arial" panose="020B0604020202020204" pitchFamily="34" charset="0"/>
              <a:buChar char="•"/>
              <a:defRPr/>
            </a:pPr>
            <a:r>
              <a:rPr lang="fr-CA" sz="1200" kern="1200" dirty="0">
                <a:solidFill>
                  <a:schemeClr val="tx1"/>
                </a:solidFill>
                <a:latin typeface="+mn-lt"/>
                <a:ea typeface="+mn-ea"/>
                <a:cs typeface="+mn-cs"/>
              </a:rPr>
              <a:t>Voyons maintenant la section </a:t>
            </a:r>
            <a:r>
              <a:rPr lang="fr-CA" sz="1200" b="1" kern="1200" dirty="0">
                <a:solidFill>
                  <a:schemeClr val="tx1"/>
                </a:solidFill>
                <a:latin typeface="+mn-lt"/>
                <a:ea typeface="+mn-ea"/>
                <a:cs typeface="+mn-cs"/>
              </a:rPr>
              <a:t>Reconnaître et explorer vos facteurs de stress</a:t>
            </a:r>
            <a:r>
              <a:rPr lang="fr-CA" noProof="0" dirty="0"/>
              <a:t>.</a:t>
            </a:r>
          </a:p>
          <a:p>
            <a:pPr marL="302078" indent="-302078">
              <a:buFont typeface="Arial" panose="020B0604020202020204" pitchFamily="34" charset="0"/>
              <a:buChar char="•"/>
            </a:pPr>
            <a:endParaRPr lang="fr-CA" noProof="0" dirty="0"/>
          </a:p>
          <a:p>
            <a:r>
              <a:rPr lang="fr-CA" sz="2100" b="1" noProof="0" dirty="0"/>
              <a:t>Pourquoi est-ce important?</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La résilience est la capacité à rebondir après avoir été déstabilisé ou accablé par une épreuve. L’une des façons d’améliorer cette capacité est de prendre conscience des nombreuses épreuves qui pourraient survenir dans notre vie à tout moment, et de réfléchir à la façon dont nous pourrions y faire face</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L’objectif n’est pas d’augmenter l’anxiété à propos de ce qui pourrait mal tourner, mais de réaliser que bien des gens ont réussi à surmonter ces épreuves avant nous et ont réussi à aller de l’avant</a:t>
            </a:r>
            <a:r>
              <a:rPr lang="fr-CA" sz="2100" noProof="0" dirty="0"/>
              <a:t>.</a:t>
            </a:r>
            <a:br>
              <a:rPr lang="fr-CA" sz="2100" b="1"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Par exemple, la plupart d’entre nous connaissent des gens qui ont su remonter la pente après avoir connu la maladie, l’invalidité ou l’échec et qui ont par la suite appris à apprécier la vie comme jamais auparavant. Nous connaissons aussi probablement tous une personne qui a subi un revers ou une déception il y a plusieurs années et qui continue à entretenir de la colère ou du ressentiment chaque jour. Notre qualité de vie est directement liée à notre capacité à se remettre d’une crise à l’aide de stratégies qui contribuent à notre propre bien-être mental</a:t>
            </a:r>
            <a:r>
              <a:rPr lang="fr-CA" sz="2100" noProof="0" dirty="0"/>
              <a:t>.</a:t>
            </a:r>
            <a:br>
              <a:rPr lang="fr-CA" sz="2100" noProof="0" dirty="0"/>
            </a:br>
            <a:endParaRPr lang="fr-CA" sz="2100" noProof="0" dirty="0"/>
          </a:p>
          <a:p>
            <a:r>
              <a:rPr lang="fr-CA" sz="2100" b="1" noProof="0" dirty="0"/>
              <a:t>Directives</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Les éléments inscrits dans les pages suivantes peuvent être des facteurs de stress importants. Vous ou une personne que vous aimez pourriez en faire les frais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peut y avoir des moments dans la vie où nous réussissons à gérer divers facteurs de stress concomitants. À d’autres moments, nous pourrions faire face à un seul stress qui nous accable complètement. Il n’y a pas de nombre idéal de facteurs de stress ni une bonne ou une mauvaise perception de la situation</a:t>
            </a:r>
            <a:r>
              <a:rPr lang="fr-CA" sz="2100" noProof="0" dirty="0"/>
              <a:t>.</a:t>
            </a:r>
          </a:p>
          <a:p>
            <a:pPr marL="302078" indent="-302078">
              <a:buFont typeface="Arial" panose="020B0604020202020204" pitchFamily="34" charset="0"/>
              <a:buChar char="•"/>
            </a:pP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La vie est très fluide et change continuellement. Nous voulons développer notre résilience pour arriver à faire face à n’importe quel facteur de stress présent dans notre vie, mais il s’agit d’un apprentissage qui dure toute la vie. Nous allons commencer avec ce qui vous semble le plus pertinent EN CE MOMENT</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Cochez tous les facteurs de stress qui existent dans votre vie présentement ou que vous anticipez à court terme</a:t>
            </a:r>
            <a:r>
              <a:rPr lang="fr-CA" sz="2100" noProof="0" dirty="0"/>
              <a:t>. </a:t>
            </a:r>
          </a:p>
          <a:p>
            <a:pPr marL="302078" indent="-302078">
              <a:buFont typeface="Arial" panose="020B0604020202020204" pitchFamily="34" charset="0"/>
              <a:buChar char="•"/>
            </a:pP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Une fois la sélection terminée, choisissez un de ces facteurs pour lequel nous rechercherons des solutions possibles un peu plus loin</a:t>
            </a:r>
            <a:r>
              <a:rPr lang="fr-CA" sz="2100" noProof="0" dirty="0"/>
              <a:t>.</a:t>
            </a:r>
            <a:br>
              <a:rPr lang="fr-CA" sz="2100" noProof="0" dirty="0"/>
            </a:br>
            <a:endParaRPr lang="fr-CA" sz="2100" noProof="0" dirty="0"/>
          </a:p>
          <a:p>
            <a:pPr marL="302078" indent="-302078" defTabSz="1611081">
              <a:buFont typeface="Arial" panose="020B0604020202020204" pitchFamily="34" charset="0"/>
              <a:buChar char="•"/>
              <a:defRPr/>
            </a:pPr>
            <a:r>
              <a:rPr lang="fr-CA" sz="1200" kern="1200" dirty="0">
                <a:solidFill>
                  <a:schemeClr val="tx1"/>
                </a:solidFill>
                <a:latin typeface="+mn-lt"/>
                <a:ea typeface="+mn-ea"/>
                <a:cs typeface="+mn-cs"/>
              </a:rPr>
              <a:t>Poursuivez jusqu’à la fin, puis lisez la section intitulée « S’il vous plaît, évitez de comparer vos facteurs de stress à ceux des autres ».</a:t>
            </a:r>
          </a:p>
          <a:p>
            <a:pPr marL="302078" indent="-302078" defTabSz="1611081">
              <a:buFont typeface="Arial" panose="020B0604020202020204" pitchFamily="34" charset="0"/>
              <a:buChar char="•"/>
              <a:defRPr/>
            </a:pPr>
            <a:endParaRPr lang="fr-CA" sz="2100" noProof="0" dirty="0"/>
          </a:p>
          <a:p>
            <a:pPr defTabSz="1611081">
              <a:defRPr/>
            </a:pPr>
            <a:r>
              <a:rPr lang="fr-CA" sz="2100" noProof="0" dirty="0"/>
              <a:t>**Allouez de 3 à 5 minutes pour terminer l’exercice. </a:t>
            </a:r>
            <a:endParaRPr lang="fr-CA" noProof="0" dirty="0"/>
          </a:p>
          <a:p>
            <a:pPr marL="302078" indent="-302078" defTabSz="1611081">
              <a:buFont typeface="Arial" panose="020B0604020202020204" pitchFamily="34" charset="0"/>
              <a:buChar char="•"/>
              <a:defRPr/>
            </a:pPr>
            <a:endParaRPr lang="fr-CA" sz="2100"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14</a:t>
            </a:fld>
            <a:endParaRPr lang="en-US"/>
          </a:p>
        </p:txBody>
      </p:sp>
    </p:spTree>
    <p:extLst>
      <p:ext uri="{BB962C8B-B14F-4D97-AF65-F5344CB8AC3E}">
        <p14:creationId xmlns:p14="http://schemas.microsoft.com/office/powerpoint/2010/main" val="193548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noProof="0" dirty="0"/>
          </a:p>
          <a:p>
            <a:r>
              <a:rPr lang="fr-CA" sz="1200" kern="1200" dirty="0">
                <a:solidFill>
                  <a:schemeClr val="tx1"/>
                </a:solidFill>
                <a:latin typeface="+mn-lt"/>
                <a:ea typeface="+mn-ea"/>
                <a:cs typeface="+mn-cs"/>
              </a:rPr>
              <a:t>Lorsque nous devons faire face à un stress ou à l’adversité, différents choix s’offrent à nous et consistent habituellement à </a:t>
            </a:r>
            <a:r>
              <a:rPr lang="fr-CA" sz="1200" b="1" kern="1200" dirty="0">
                <a:solidFill>
                  <a:schemeClr val="tx1"/>
                </a:solidFill>
                <a:latin typeface="+mn-lt"/>
                <a:ea typeface="+mn-ea"/>
                <a:cs typeface="+mn-cs"/>
              </a:rPr>
              <a:t>Accepter</a:t>
            </a:r>
            <a:r>
              <a:rPr lang="fr-CA" sz="1200" kern="1200" dirty="0">
                <a:solidFill>
                  <a:schemeClr val="tx1"/>
                </a:solidFill>
                <a:latin typeface="+mn-lt"/>
                <a:ea typeface="+mn-ea"/>
                <a:cs typeface="+mn-cs"/>
              </a:rPr>
              <a:t>, à </a:t>
            </a:r>
            <a:r>
              <a:rPr lang="fr-CA" sz="1200" b="1" kern="1200" dirty="0">
                <a:solidFill>
                  <a:schemeClr val="tx1"/>
                </a:solidFill>
                <a:latin typeface="+mn-lt"/>
                <a:ea typeface="+mn-ea"/>
                <a:cs typeface="+mn-cs"/>
              </a:rPr>
              <a:t>Éviter</a:t>
            </a:r>
            <a:r>
              <a:rPr lang="fr-CA" sz="1200" kern="1200" dirty="0">
                <a:solidFill>
                  <a:schemeClr val="tx1"/>
                </a:solidFill>
                <a:latin typeface="+mn-lt"/>
                <a:ea typeface="+mn-ea"/>
                <a:cs typeface="+mn-cs"/>
              </a:rPr>
              <a:t>,</a:t>
            </a:r>
            <a:r>
              <a:rPr lang="fr-CA" sz="1200" b="1" kern="1200" dirty="0">
                <a:solidFill>
                  <a:schemeClr val="tx1"/>
                </a:solidFill>
                <a:latin typeface="+mn-lt"/>
                <a:ea typeface="+mn-ea"/>
                <a:cs typeface="+mn-cs"/>
              </a:rPr>
              <a:t> </a:t>
            </a:r>
            <a:r>
              <a:rPr lang="fr-CA" sz="1200" kern="1200" dirty="0">
                <a:solidFill>
                  <a:schemeClr val="tx1"/>
                </a:solidFill>
                <a:latin typeface="+mn-lt"/>
                <a:ea typeface="+mn-ea"/>
                <a:cs typeface="+mn-cs"/>
              </a:rPr>
              <a:t>à</a:t>
            </a:r>
            <a:r>
              <a:rPr lang="fr-CA" sz="1200" b="1" kern="1200" dirty="0">
                <a:solidFill>
                  <a:schemeClr val="tx1"/>
                </a:solidFill>
                <a:latin typeface="+mn-lt"/>
                <a:ea typeface="+mn-ea"/>
                <a:cs typeface="+mn-cs"/>
              </a:rPr>
              <a:t> S’ajuster </a:t>
            </a:r>
            <a:r>
              <a:rPr lang="fr-CA" sz="1200" kern="1200" dirty="0">
                <a:solidFill>
                  <a:schemeClr val="tx1"/>
                </a:solidFill>
                <a:latin typeface="+mn-lt"/>
                <a:ea typeface="+mn-ea"/>
                <a:cs typeface="+mn-cs"/>
              </a:rPr>
              <a:t>ou à</a:t>
            </a:r>
            <a:r>
              <a:rPr lang="fr-CA" sz="1200" b="1" kern="1200" dirty="0">
                <a:solidFill>
                  <a:schemeClr val="tx1"/>
                </a:solidFill>
                <a:latin typeface="+mn-lt"/>
                <a:ea typeface="+mn-ea"/>
                <a:cs typeface="+mn-cs"/>
              </a:rPr>
              <a:t> S’adapter. </a:t>
            </a:r>
            <a:endParaRPr lang="fr-FR" sz="1200" kern="1200" dirty="0">
              <a:solidFill>
                <a:schemeClr val="tx1"/>
              </a:solidFill>
              <a:latin typeface="+mn-lt"/>
              <a:ea typeface="+mn-ea"/>
              <a:cs typeface="+mn-cs"/>
            </a:endParaRPr>
          </a:p>
          <a:p>
            <a:r>
              <a:rPr lang="fr-CA" sz="1200" kern="1200" dirty="0">
                <a:solidFill>
                  <a:schemeClr val="tx1"/>
                </a:solidFill>
                <a:latin typeface="+mn-lt"/>
                <a:ea typeface="+mn-ea"/>
                <a:cs typeface="+mn-cs"/>
              </a:rPr>
              <a:t>L’extrait qui suit a été adapté d’après l’article en anglais accessible à </a:t>
            </a:r>
            <a:r>
              <a:rPr lang="fr-CA" sz="1200" u="sng" kern="1200" dirty="0">
                <a:solidFill>
                  <a:schemeClr val="tx1"/>
                </a:solidFill>
                <a:latin typeface="+mn-lt"/>
                <a:ea typeface="+mn-ea"/>
                <a:cs typeface="+mn-cs"/>
                <a:hlinkClick r:id="rId3"/>
              </a:rPr>
              <a:t>https://wellness.uchicago.edu/healthy-living/health-information/stress/</a:t>
            </a:r>
            <a:r>
              <a:rPr lang="fr-CA" sz="1200" kern="1200" dirty="0">
                <a:solidFill>
                  <a:schemeClr val="tx1"/>
                </a:solidFill>
                <a:latin typeface="+mn-lt"/>
                <a:ea typeface="+mn-ea"/>
                <a:cs typeface="+mn-cs"/>
              </a:rPr>
              <a:t>. (Ce lien mène à une mise à jour d’une version précédente.)</a:t>
            </a:r>
          </a:p>
          <a:p>
            <a:endParaRPr lang="fr-CA" b="1" noProof="0" dirty="0"/>
          </a:p>
          <a:p>
            <a:r>
              <a:rPr lang="fr-CA" b="1" noProof="0" dirty="0"/>
              <a:t>Des stratégies moins utiles</a:t>
            </a: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Lorsqu’elles sont stressées, certaines personnes abusent de l’alcool, du cannabis ou d’autres substances</a:t>
            </a:r>
            <a:r>
              <a:rPr lang="fr-CA" noProof="0" dirty="0"/>
              <a:t>. </a:t>
            </a:r>
            <a:r>
              <a:rPr lang="fr-CA" sz="1200" kern="1200" dirty="0">
                <a:solidFill>
                  <a:schemeClr val="tx1"/>
                </a:solidFill>
                <a:latin typeface="+mn-lt"/>
                <a:ea typeface="+mn-ea"/>
                <a:cs typeface="+mn-cs"/>
              </a:rPr>
              <a:t>Bien qu’elles détournent notre attention de la cause réelle du stress, ces stratégies améliorent rarement la situation et contribuent même à l’aggraver dans bien des cas</a:t>
            </a:r>
            <a:r>
              <a:rPr lang="fr-CA" noProof="0" dirty="0"/>
              <a:t>.</a:t>
            </a:r>
            <a:br>
              <a:rPr lang="fr-CA" noProof="0" dirty="0"/>
            </a:br>
            <a:endParaRPr lang="fr-CA" noProof="0" dirty="0"/>
          </a:p>
          <a:p>
            <a:pPr marL="302078" indent="-302078">
              <a:buFont typeface="Arial" panose="020B0604020202020204" pitchFamily="34" charset="0"/>
              <a:buChar char="•"/>
            </a:pPr>
            <a:r>
              <a:rPr lang="fr-CA" noProof="0" dirty="0"/>
              <a:t>D’autres vont prendre</a:t>
            </a:r>
            <a:r>
              <a:rPr lang="fr-CA" baseline="0" noProof="0" dirty="0"/>
              <a:t> du recul pour envisager diverses approches possibles selon la cause de leur </a:t>
            </a:r>
            <a:r>
              <a:rPr lang="fr-CA" noProof="0" dirty="0"/>
              <a:t>stress. </a:t>
            </a:r>
            <a:br>
              <a:rPr lang="fr-CA" noProof="0" dirty="0"/>
            </a:br>
            <a:endParaRPr lang="fr-CA" noProof="0" dirty="0"/>
          </a:p>
          <a:p>
            <a:pPr marL="302078" indent="-302078">
              <a:buFont typeface="Arial" panose="020B0604020202020204" pitchFamily="34" charset="0"/>
              <a:buChar char="•"/>
            </a:pPr>
            <a:r>
              <a:rPr lang="fr-CA" noProof="0" dirty="0"/>
              <a:t>Cette stratégie</a:t>
            </a:r>
            <a:r>
              <a:rPr lang="fr-CA" baseline="0" noProof="0" dirty="0"/>
              <a:t> permet de réduire le </a:t>
            </a:r>
            <a:r>
              <a:rPr lang="fr-CA" noProof="0" dirty="0"/>
              <a:t>stress et à mieux voir les pistes de solution</a:t>
            </a:r>
            <a:r>
              <a:rPr lang="fr-CA" baseline="0" noProof="0" dirty="0"/>
              <a:t> possibles</a:t>
            </a:r>
            <a:r>
              <a:rPr lang="fr-CA" noProof="0" dirty="0"/>
              <a:t>.</a:t>
            </a:r>
            <a:br>
              <a:rPr lang="fr-CA" noProof="0" dirty="0"/>
            </a:br>
            <a:endParaRPr lang="fr-CA" noProof="0" dirty="0"/>
          </a:p>
          <a:p>
            <a:pPr marL="302078" indent="-302078">
              <a:buFont typeface="Arial" panose="020B0604020202020204" pitchFamily="34" charset="0"/>
              <a:buChar char="•"/>
            </a:pPr>
            <a:r>
              <a:rPr lang="fr-CA" noProof="0" dirty="0"/>
              <a:t>Nous pouvons utiliser les quatre options</a:t>
            </a:r>
            <a:r>
              <a:rPr lang="fr-CA" baseline="0" noProof="0" dirty="0"/>
              <a:t> illustrées lorsque nous faisons face à n’importe lequel des facteurs de stress identifiés</a:t>
            </a:r>
            <a:r>
              <a:rPr lang="fr-CA" noProof="0" dirty="0"/>
              <a:t>. </a:t>
            </a:r>
          </a:p>
          <a:p>
            <a:endParaRPr lang="fr-CA" noProof="0" dirty="0"/>
          </a:p>
          <a:p>
            <a:r>
              <a:rPr lang="fr-CA" b="1" noProof="0" dirty="0"/>
              <a:t>*</a:t>
            </a:r>
            <a:r>
              <a:rPr lang="fr-CA" noProof="0" dirty="0"/>
              <a:t>Texte adapté d’après Mayo </a:t>
            </a:r>
            <a:r>
              <a:rPr lang="fr-CA" noProof="0" dirty="0" err="1"/>
              <a:t>Clinic</a:t>
            </a:r>
            <a:r>
              <a:rPr lang="fr-CA" noProof="0" dirty="0"/>
              <a:t> Staff (2016). </a:t>
            </a:r>
            <a:r>
              <a:rPr lang="fr-CA" i="1" noProof="0" dirty="0" err="1"/>
              <a:t>Need</a:t>
            </a:r>
            <a:r>
              <a:rPr lang="fr-CA" i="1" noProof="0" dirty="0"/>
              <a:t> Stress Relief? </a:t>
            </a:r>
            <a:r>
              <a:rPr lang="fr-CA" i="1" noProof="0" dirty="0" err="1"/>
              <a:t>Try</a:t>
            </a:r>
            <a:r>
              <a:rPr lang="fr-CA" i="1" noProof="0" dirty="0"/>
              <a:t> the 4 </a:t>
            </a:r>
            <a:r>
              <a:rPr lang="fr-CA" i="1" noProof="0" dirty="0" err="1"/>
              <a:t>A’s</a:t>
            </a:r>
            <a:r>
              <a:rPr lang="fr-CA" i="1" noProof="0" dirty="0"/>
              <a:t>.</a:t>
            </a:r>
            <a:r>
              <a:rPr lang="fr-CA" noProof="0" dirty="0"/>
              <a:t> Source : </a:t>
            </a:r>
            <a:r>
              <a:rPr lang="fr-CA" u="sng" noProof="0" dirty="0"/>
              <a:t>https://</a:t>
            </a:r>
            <a:r>
              <a:rPr lang="fr-CA" u="sng" noProof="0" dirty="0" err="1"/>
              <a:t>www.mayoclinic.org</a:t>
            </a:r>
            <a:r>
              <a:rPr lang="fr-CA" u="sng" noProof="0" dirty="0"/>
              <a:t>/</a:t>
            </a:r>
            <a:r>
              <a:rPr lang="fr-CA" u="sng" noProof="0" dirty="0" err="1"/>
              <a:t>healthy-lifestyle</a:t>
            </a:r>
            <a:r>
              <a:rPr lang="fr-CA" u="sng" noProof="0" dirty="0"/>
              <a:t>/stress-management/in-</a:t>
            </a:r>
            <a:r>
              <a:rPr lang="fr-CA" u="sng" noProof="0" dirty="0" err="1"/>
              <a:t>depth</a:t>
            </a:r>
            <a:r>
              <a:rPr lang="fr-CA" u="sng" noProof="0" dirty="0"/>
              <a:t>/stress-relief/art-20044476?pg=2</a:t>
            </a:r>
          </a:p>
          <a:p>
            <a:endParaRPr lang="fr-CA" u="sng" noProof="0" dirty="0"/>
          </a:p>
          <a:p>
            <a:pPr marL="302078" indent="-302078">
              <a:buFont typeface="Arial" panose="020B0604020202020204" pitchFamily="34" charset="0"/>
              <a:buChar char="•"/>
            </a:pPr>
            <a:r>
              <a:rPr lang="fr-CA" sz="2100" noProof="0" dirty="0"/>
              <a:t>Reconnaissez que les choix valides sont ceux</a:t>
            </a:r>
            <a:r>
              <a:rPr lang="fr-CA" sz="2100" baseline="0" noProof="0" dirty="0"/>
              <a:t> qui peuvent </a:t>
            </a:r>
            <a:r>
              <a:rPr lang="fr-CA" sz="2100" noProof="0" dirty="0"/>
              <a:t>éliminer ou réduire considérablement votre stress.</a:t>
            </a:r>
          </a:p>
          <a:p>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15</a:t>
            </a:fld>
            <a:endParaRPr lang="en-US"/>
          </a:p>
        </p:txBody>
      </p:sp>
    </p:spTree>
    <p:extLst>
      <p:ext uri="{BB962C8B-B14F-4D97-AF65-F5344CB8AC3E}">
        <p14:creationId xmlns:p14="http://schemas.microsoft.com/office/powerpoint/2010/main" val="4237387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Parfois, la meilleure façon de gérer un facteur de stress est de l’accepter. Aussi difficile que cela puisse paraître, accepter ce qu’il est impossible de changer (au lieu de souhaiter désespérément qu’elles soient différentes) vous permet de gérer le stress plus efficacement</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Ce qui peut nous aider également, c’est de voir notre capacité d’accepter une difficulté et de choisir d’en tirer une leçon de croissance. Alors, vous n’avez pas obtenu cette affectation spéciale que vous espériez? Qu’avez-vous appris durant la démarche de candidature qui vous aidera à faire les choses différemment la prochaine fois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est aidant d’en parler. Le seul fait de dire à quelqu’un que vous n’êtes pas au mieux de votre forme est une façon d’engager la conversation et d’empêcher vos émotions de prendre le dessus</a:t>
            </a:r>
            <a:r>
              <a:rPr lang="fr-CA" sz="2100" noProof="0" dirty="0"/>
              <a:t>. </a:t>
            </a:r>
            <a:br>
              <a:rPr lang="fr-CA" sz="2100" noProof="0" dirty="0"/>
            </a:br>
            <a:endParaRPr lang="fr-CA" sz="2100" noProof="0" dirty="0"/>
          </a:p>
          <a:p>
            <a:r>
              <a:rPr lang="fr-CA" sz="1200" kern="1200" dirty="0">
                <a:solidFill>
                  <a:schemeClr val="tx1"/>
                </a:solidFill>
                <a:latin typeface="+mn-lt"/>
                <a:ea typeface="+mn-ea"/>
                <a:cs typeface="+mn-cs"/>
              </a:rPr>
              <a:t>Pour en savoir davantage sur les façons d’arriver à pardonner à une personne qui vous a blessé, consultez l’article en anglais du défunt Wayne W. </a:t>
            </a:r>
            <a:r>
              <a:rPr lang="fr-CA" sz="1200" kern="1200" dirty="0" err="1">
                <a:solidFill>
                  <a:schemeClr val="tx1"/>
                </a:solidFill>
                <a:latin typeface="+mn-lt"/>
                <a:ea typeface="+mn-ea"/>
                <a:cs typeface="+mn-cs"/>
              </a:rPr>
              <a:t>Dyer</a:t>
            </a:r>
            <a:r>
              <a:rPr lang="fr-CA" sz="1200" kern="1200" dirty="0">
                <a:solidFill>
                  <a:schemeClr val="tx1"/>
                </a:solidFill>
                <a:latin typeface="+mn-lt"/>
                <a:ea typeface="+mn-ea"/>
                <a:cs typeface="+mn-cs"/>
              </a:rPr>
              <a:t> sur : </a:t>
            </a:r>
            <a:r>
              <a:rPr lang="fr-CA" sz="1200" u="sng" kern="1200" dirty="0">
                <a:solidFill>
                  <a:schemeClr val="tx1"/>
                </a:solidFill>
                <a:latin typeface="+mn-lt"/>
                <a:ea typeface="+mn-ea"/>
                <a:cs typeface="+mn-cs"/>
                <a:hlinkClick r:id="rId3"/>
              </a:rPr>
              <a:t>www.drwaynedyer.com/blog/category/forgiveness/</a:t>
            </a:r>
            <a:endParaRPr lang="fr-CA" sz="2100" noProof="0" dirty="0"/>
          </a:p>
          <a:p>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16</a:t>
            </a:fld>
            <a:endParaRPr lang="en-US"/>
          </a:p>
        </p:txBody>
      </p:sp>
    </p:spTree>
    <p:extLst>
      <p:ext uri="{BB962C8B-B14F-4D97-AF65-F5344CB8AC3E}">
        <p14:creationId xmlns:p14="http://schemas.microsoft.com/office/powerpoint/2010/main" val="508915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800" kern="1200" dirty="0">
                <a:solidFill>
                  <a:schemeClr val="tx1"/>
                </a:solidFill>
                <a:latin typeface="+mn-lt"/>
                <a:ea typeface="+mn-ea"/>
                <a:cs typeface="+mn-cs"/>
              </a:rPr>
              <a:t>On ne peut pas éviter tous les facteurs de stress</a:t>
            </a:r>
            <a:r>
              <a:rPr lang="fr-CA" sz="1200" noProof="0" dirty="0"/>
              <a:t>, et il peut être dommageable pour la santé d’éviter</a:t>
            </a:r>
            <a:r>
              <a:rPr lang="fr-CA" sz="1200" baseline="0" noProof="0" dirty="0"/>
              <a:t> des </a:t>
            </a:r>
            <a:r>
              <a:rPr lang="fr-CA" sz="1200" noProof="0" dirty="0"/>
              <a:t>situations stressantes</a:t>
            </a:r>
            <a:r>
              <a:rPr lang="fr-CA" sz="1200" baseline="0" noProof="0" dirty="0"/>
              <a:t> qui doivent être abordées</a:t>
            </a:r>
            <a:r>
              <a:rPr lang="fr-CA" sz="1200" noProof="0" dirty="0"/>
              <a:t>. Dans la mesure du possible cependant, essayez d’éviter le stress inutile.</a:t>
            </a:r>
            <a:br>
              <a:rPr lang="fr-CA" sz="1200" noProof="0" dirty="0"/>
            </a:br>
            <a:endParaRPr lang="fr-CA" sz="1200" noProof="0" dirty="0"/>
          </a:p>
          <a:p>
            <a:pPr marL="302078" indent="-302078">
              <a:buFont typeface="Arial" panose="020B0604020202020204" pitchFamily="34" charset="0"/>
              <a:buChar char="•"/>
            </a:pPr>
            <a:r>
              <a:rPr lang="fr-CA" sz="800" kern="1200" dirty="0">
                <a:solidFill>
                  <a:schemeClr val="tx1"/>
                </a:solidFill>
                <a:latin typeface="+mn-lt"/>
                <a:ea typeface="+mn-ea"/>
                <a:cs typeface="+mn-cs"/>
              </a:rPr>
              <a:t>On peut ressentir une solidité intérieure incroyable à dire « non » à un stress éventuel</a:t>
            </a:r>
            <a:r>
              <a:rPr lang="fr-CA" sz="1200" noProof="0" dirty="0"/>
              <a:t>. </a:t>
            </a:r>
            <a:r>
              <a:rPr lang="fr-CA" sz="800" kern="1200" dirty="0">
                <a:solidFill>
                  <a:schemeClr val="tx1"/>
                </a:solidFill>
                <a:latin typeface="+mn-lt"/>
                <a:ea typeface="+mn-ea"/>
                <a:cs typeface="+mn-cs"/>
              </a:rPr>
              <a:t>Pensez au bien-être que vous ressentez après avoir pris la décision de ne pas faire une chose qui ne vous était profitable d’aucune façon</a:t>
            </a:r>
            <a:r>
              <a:rPr lang="fr-CA" sz="1200" noProof="0" dirty="0"/>
              <a:t>. </a:t>
            </a:r>
            <a:br>
              <a:rPr lang="fr-CA" sz="1200" noProof="0" dirty="0"/>
            </a:br>
            <a:endParaRPr lang="fr-CA" sz="1200" noProof="0" dirty="0"/>
          </a:p>
          <a:p>
            <a:pPr marL="302078" indent="-302078">
              <a:buFont typeface="Arial" panose="020B0604020202020204" pitchFamily="34" charset="0"/>
              <a:buChar char="•"/>
            </a:pPr>
            <a:r>
              <a:rPr lang="fr-CA" sz="1200" noProof="0" dirty="0"/>
              <a:t>Reconnaître et éviter les personnes qui se comportent ou vivent d’une manière que vous jugez stressante est une façon de poser vos limites ET d’investir</a:t>
            </a:r>
            <a:r>
              <a:rPr lang="fr-CA" sz="1200" baseline="0" noProof="0" dirty="0"/>
              <a:t> dans votre mieux-être. Vous ne devriez pas vous sentir coupable de choisir d’éliminer ou de réduire les interactions avec les personnes qui drainent votre énergie</a:t>
            </a:r>
            <a:r>
              <a:rPr lang="fr-CA" sz="1200" noProof="0" dirty="0"/>
              <a:t>. </a:t>
            </a:r>
            <a:br>
              <a:rPr lang="fr-CA" sz="1200" noProof="0" dirty="0"/>
            </a:br>
            <a:endParaRPr lang="fr-CA" sz="1200" noProof="0" dirty="0"/>
          </a:p>
          <a:p>
            <a:pPr marL="302078" indent="-302078">
              <a:buFont typeface="Arial" panose="020B0604020202020204" pitchFamily="34" charset="0"/>
              <a:buChar char="•"/>
            </a:pPr>
            <a:r>
              <a:rPr lang="fr-CA" sz="1200" noProof="0" dirty="0"/>
              <a:t>Prenez le temps de faire ce qu’il faut pour rendre</a:t>
            </a:r>
            <a:r>
              <a:rPr lang="fr-CA" sz="1200" baseline="0" noProof="0" dirty="0"/>
              <a:t> votre milieu de travail </a:t>
            </a:r>
            <a:r>
              <a:rPr lang="fr-CA" sz="1200" noProof="0" dirty="0"/>
              <a:t>confortable et plus</a:t>
            </a:r>
            <a:r>
              <a:rPr lang="fr-CA" sz="1200" baseline="0" noProof="0" dirty="0"/>
              <a:t> apaisant, comme désencombrer votre espace des objets inutiles ou garder seulement les bibelots et photos qui égaient votre quotidien</a:t>
            </a:r>
            <a:r>
              <a:rPr lang="fr-CA" sz="1200" noProof="0" dirty="0"/>
              <a:t>!</a:t>
            </a:r>
            <a:br>
              <a:rPr lang="fr-CA" sz="1200" noProof="0" dirty="0"/>
            </a:br>
            <a:endParaRPr lang="fr-CA" sz="1200" noProof="0" dirty="0"/>
          </a:p>
          <a:p>
            <a:pPr marL="302078" indent="-302078">
              <a:buFont typeface="Arial" panose="020B0604020202020204" pitchFamily="34" charset="0"/>
              <a:buChar char="•"/>
            </a:pPr>
            <a:r>
              <a:rPr lang="fr-CA" sz="1200" noProof="0" dirty="0"/>
              <a:t>Faites une liste de priorités et suivez-la. Assurez-vous qu’il s’agit de choses essentielles et laissez tomber le reste.</a:t>
            </a:r>
          </a:p>
          <a:p>
            <a:endParaRPr lang="fr-CA" sz="1200"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17</a:t>
            </a:fld>
            <a:endParaRPr lang="en-US"/>
          </a:p>
        </p:txBody>
      </p:sp>
    </p:spTree>
    <p:extLst>
      <p:ext uri="{BB962C8B-B14F-4D97-AF65-F5344CB8AC3E}">
        <p14:creationId xmlns:p14="http://schemas.microsoft.com/office/powerpoint/2010/main" val="3627571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Vous pouvez réduire les sources de stress en cherchant des façons de modifier ou d’ajuster votre façon de communiquer et de fonctionner dans votre quotidien</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Trouvez des lieux et des personnes de confiance où vous pouvez parler ouvertement de votre stress. Prenez une marche avec un ami ou un collègue de confiance et ventilez – mais ne faites pas que vous plaindre. Que pourriez-vous retirer de positif de votre situation particulière</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Relâchez la pression de manière intentionnelle en modifiant votre façon d’envisager les facteurs de stress ou d’y réagir. Quelle est la pire chose qui se produira si vous ne consacrez pas une heure de plus à ce rapport ce soir</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Parlez-en lorsqu’une situation vous cause du stress. Dites ce dont vous avez besoin pour être à votre mieux. Il se peut que vous ayez besoin de fermer la porte de votre bureau ou de barricader l’accès à votre </a:t>
            </a:r>
            <a:r>
              <a:rPr lang="fr-CA" sz="1200" kern="1200" dirty="0" err="1">
                <a:solidFill>
                  <a:schemeClr val="tx1"/>
                </a:solidFill>
                <a:latin typeface="+mn-lt"/>
                <a:ea typeface="+mn-ea"/>
                <a:cs typeface="+mn-cs"/>
              </a:rPr>
              <a:t>cubicule</a:t>
            </a:r>
            <a:r>
              <a:rPr lang="fr-CA" sz="1200" kern="1200" dirty="0">
                <a:solidFill>
                  <a:schemeClr val="tx1"/>
                </a:solidFill>
                <a:latin typeface="+mn-lt"/>
                <a:ea typeface="+mn-ea"/>
                <a:cs typeface="+mn-cs"/>
              </a:rPr>
              <a:t> pendant un moment. Ou vous avez peut-être besoin que vos collègues aillent jaser ou socialiser ailleurs pour que vous puissiez vous concentrer et vous détendre à votre manière</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Beaucoup d’entre nous continueront à travailler jour et nuit, mais le fait de planifier des pauses même de 5 minutes seulement peut faire toute une différence. Voyez comment vous pourriez les planifier dans votre journée type. Évitez de laisser des conversations ou des fils de courriels vous dérober du temps précieux</a:t>
            </a:r>
            <a:r>
              <a:rPr lang="fr-CA" sz="2100" noProof="0" dirty="0"/>
              <a:t>. </a:t>
            </a:r>
          </a:p>
          <a:p>
            <a:pPr marL="302078" indent="-302078">
              <a:buFont typeface="Arial" panose="020B0604020202020204" pitchFamily="34" charset="0"/>
              <a:buChar char="•"/>
            </a:pPr>
            <a:endParaRPr lang="fr-CA" sz="2100" noProof="0" dirty="0"/>
          </a:p>
          <a:p>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18</a:t>
            </a:fld>
            <a:endParaRPr lang="en-US"/>
          </a:p>
        </p:txBody>
      </p:sp>
    </p:spTree>
    <p:extLst>
      <p:ext uri="{BB962C8B-B14F-4D97-AF65-F5344CB8AC3E}">
        <p14:creationId xmlns:p14="http://schemas.microsoft.com/office/powerpoint/2010/main" val="261798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noProof="0" dirty="0"/>
              <a:t>Adaptez-vous</a:t>
            </a:r>
            <a:r>
              <a:rPr lang="fr-CA" sz="1200" b="1" noProof="0" dirty="0"/>
              <a:t> </a:t>
            </a:r>
            <a:r>
              <a:rPr lang="fr-CA" sz="1200" b="0" noProof="0" dirty="0"/>
              <a:t>au facteur de </a:t>
            </a:r>
            <a:r>
              <a:rPr lang="fr-CA" sz="1200" noProof="0" dirty="0"/>
              <a:t>stress en modifiant</a:t>
            </a:r>
            <a:r>
              <a:rPr lang="fr-CA" sz="1200" baseline="0" noProof="0" dirty="0"/>
              <a:t> vos </a:t>
            </a:r>
            <a:r>
              <a:rPr lang="fr-CA" sz="1200" noProof="0" dirty="0"/>
              <a:t>attitudes et vos comportements.</a:t>
            </a:r>
            <a:br>
              <a:rPr lang="fr-CA" sz="1200" noProof="0" dirty="0"/>
            </a:br>
            <a:endParaRPr lang="fr-CA" sz="1200" noProof="0" dirty="0"/>
          </a:p>
          <a:p>
            <a:pPr marL="302078" indent="-302078">
              <a:buFont typeface="Arial" panose="020B0604020202020204" pitchFamily="34" charset="0"/>
              <a:buChar char="•"/>
            </a:pPr>
            <a:r>
              <a:rPr lang="fr-CA" sz="1200" noProof="0" dirty="0"/>
              <a:t>Il est beaucoup plus facile et plus positif</a:t>
            </a:r>
            <a:r>
              <a:rPr lang="fr-CA" sz="1200" baseline="0" noProof="0" dirty="0"/>
              <a:t> de concentrer notre attention sur les </a:t>
            </a:r>
            <a:r>
              <a:rPr lang="fr-CA" sz="1200" noProof="0" dirty="0"/>
              <a:t>solutions que</a:t>
            </a:r>
            <a:r>
              <a:rPr lang="fr-CA" sz="1200" baseline="0" noProof="0" dirty="0"/>
              <a:t> sur les </a:t>
            </a:r>
            <a:r>
              <a:rPr lang="fr-CA" sz="1200" noProof="0" dirty="0"/>
              <a:t>problèmes. Vous savez que vous êtes fatigué – alors pourquoi</a:t>
            </a:r>
            <a:r>
              <a:rPr lang="fr-CA" sz="1200" baseline="0" noProof="0" dirty="0"/>
              <a:t> ne pas simplement trouver une façon de toujours obtenir le sommeil dont vous avez besoin</a:t>
            </a:r>
            <a:r>
              <a:rPr lang="fr-CA" sz="1200" noProof="0" dirty="0"/>
              <a:t>.</a:t>
            </a:r>
            <a:br>
              <a:rPr lang="fr-CA" sz="1200" noProof="0" dirty="0"/>
            </a:br>
            <a:endParaRPr lang="fr-CA" sz="1200" noProof="0" dirty="0"/>
          </a:p>
          <a:p>
            <a:pPr marL="302078" indent="-302078">
              <a:buFont typeface="Arial" panose="020B0604020202020204" pitchFamily="34" charset="0"/>
              <a:buChar char="•"/>
            </a:pPr>
            <a:r>
              <a:rPr lang="fr-CA" sz="1200" noProof="0" dirty="0"/>
              <a:t>Lorsque nous vivons</a:t>
            </a:r>
            <a:r>
              <a:rPr lang="fr-CA" sz="1200" baseline="0" noProof="0" dirty="0"/>
              <a:t> du stress, nous voulons poser une </a:t>
            </a:r>
            <a:r>
              <a:rPr lang="fr-CA" sz="1200" noProof="0" dirty="0"/>
              <a:t>action, mais nous ne voyons pas que certaines actions peuvent créer de nouvelles sources de stress. Confronter</a:t>
            </a:r>
            <a:r>
              <a:rPr lang="fr-CA" sz="1200" baseline="0" noProof="0" dirty="0"/>
              <a:t> une personne contre qui vous êtes fâché risque seulement de briser la relation et peut vous faire prononcer des paroles que vous regretterez par la suite</a:t>
            </a:r>
            <a:r>
              <a:rPr lang="fr-CA" sz="1200" noProof="0" dirty="0"/>
              <a:t>.</a:t>
            </a:r>
            <a:br>
              <a:rPr lang="fr-CA" sz="1200" noProof="0" dirty="0"/>
            </a:br>
            <a:endParaRPr lang="fr-CA" sz="1200" noProof="0" dirty="0"/>
          </a:p>
          <a:p>
            <a:pPr marL="302078" indent="-302078">
              <a:buFont typeface="Arial" panose="020B0604020202020204" pitchFamily="34" charset="0"/>
              <a:buChar char="•"/>
            </a:pPr>
            <a:r>
              <a:rPr lang="fr-CA" sz="800" kern="1200" dirty="0">
                <a:solidFill>
                  <a:schemeClr val="tx1"/>
                </a:solidFill>
                <a:latin typeface="+mn-lt"/>
                <a:ea typeface="+mn-ea"/>
                <a:cs typeface="+mn-cs"/>
              </a:rPr>
              <a:t>Descendre la barre à un niveau plus réaliste permet parfois d’obtenir des résultats étonnants. En gardant le travail ou l’étude dans des limites quotidiennes raisonnables, vous pouvez profiter plus pleinement du reste de votre vie, ce qui aura pour effet d’améliorer votre rendement au travail et à l’école</a:t>
            </a:r>
            <a:r>
              <a:rPr lang="fr-CA" sz="1200" noProof="0" dirty="0"/>
              <a:t>. </a:t>
            </a:r>
          </a:p>
          <a:p>
            <a:pPr marL="302078" indent="-302078">
              <a:buFont typeface="Arial" panose="020B0604020202020204" pitchFamily="34" charset="0"/>
              <a:buChar char="•"/>
            </a:pPr>
            <a:endParaRPr lang="fr-CA" sz="1200"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19</a:t>
            </a:fld>
            <a:endParaRPr lang="en-US"/>
          </a:p>
        </p:txBody>
      </p:sp>
    </p:spTree>
    <p:extLst>
      <p:ext uri="{BB962C8B-B14F-4D97-AF65-F5344CB8AC3E}">
        <p14:creationId xmlns:p14="http://schemas.microsoft.com/office/powerpoint/2010/main" val="336400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noProof="0" dirty="0"/>
              <a:t>S’il</a:t>
            </a:r>
            <a:r>
              <a:rPr lang="fr-CA" baseline="0" noProof="0" dirty="0"/>
              <a:t> s’agit d’un </a:t>
            </a:r>
            <a:r>
              <a:rPr lang="fr-CA" noProof="0" dirty="0"/>
              <a:t>groupe mixte, invitez les participants à s’assurer qu’ils ont le guide</a:t>
            </a:r>
            <a:r>
              <a:rPr lang="fr-CA" baseline="0" noProof="0" dirty="0"/>
              <a:t> qui convient le mieux à leur situation</a:t>
            </a:r>
            <a:r>
              <a:rPr lang="fr-CA" noProof="0" dirty="0"/>
              <a:t>.</a:t>
            </a:r>
            <a:br>
              <a:rPr lang="fr-CA" noProof="0" dirty="0"/>
            </a:br>
            <a:endParaRPr lang="fr-CA" noProof="0" dirty="0"/>
          </a:p>
          <a:p>
            <a:pPr marL="1107618" lvl="1" indent="-302078">
              <a:buFont typeface="Arial" panose="020B0604020202020204" pitchFamily="34" charset="0"/>
              <a:buChar char="•"/>
            </a:pPr>
            <a:r>
              <a:rPr lang="fr-CA" noProof="0" dirty="0"/>
              <a:t>Participants</a:t>
            </a:r>
            <a:r>
              <a:rPr lang="fr-CA" baseline="0" noProof="0" dirty="0"/>
              <a:t> ayant moins de </a:t>
            </a:r>
            <a:r>
              <a:rPr lang="fr-CA" noProof="0" dirty="0"/>
              <a:t>20 ans ou aux études à temps plein </a:t>
            </a:r>
            <a:r>
              <a:rPr lang="fr-CA" baseline="0" noProof="0" dirty="0"/>
              <a:t>: « </a:t>
            </a:r>
            <a:r>
              <a:rPr lang="fr-CA" noProof="0" dirty="0"/>
              <a:t>De la survie à la réussite ».</a:t>
            </a:r>
            <a:br>
              <a:rPr lang="fr-CA" noProof="0" dirty="0">
                <a:cs typeface="+mn-lt"/>
              </a:rPr>
            </a:br>
            <a:endParaRPr lang="fr-CA" noProof="0" dirty="0"/>
          </a:p>
          <a:p>
            <a:pPr marL="1107618" lvl="1" indent="-302078">
              <a:buFont typeface="Arial" panose="020B0604020202020204" pitchFamily="34" charset="0"/>
              <a:buChar char="•"/>
            </a:pPr>
            <a:r>
              <a:rPr lang="fr-CA" baseline="0" noProof="0" dirty="0"/>
              <a:t>Personnes ayant plus de 30 ans ou sur le marché du travail : « </a:t>
            </a:r>
            <a:r>
              <a:rPr lang="fr-CA" noProof="0" dirty="0"/>
              <a:t>Plan visant à accroître la résilience »</a:t>
            </a:r>
            <a:r>
              <a:rPr lang="fr-CA" sz="1200" noProof="0" dirty="0"/>
              <a:t>.</a:t>
            </a:r>
            <a:br>
              <a:rPr lang="fr-CA" noProof="0" dirty="0">
                <a:cs typeface="+mn-lt"/>
              </a:rPr>
            </a:br>
            <a:endParaRPr lang="fr-CA" noProof="0" dirty="0"/>
          </a:p>
          <a:p>
            <a:pPr marL="1107618" lvl="1" indent="-302078">
              <a:buFont typeface="Arial" panose="020B0604020202020204" pitchFamily="34" charset="0"/>
              <a:buChar char="•"/>
            </a:pPr>
            <a:r>
              <a:rPr lang="fr-CA" noProof="0" dirty="0"/>
              <a:t>Participants ayant entre 20 et 30 ans, qui travaillent ou non</a:t>
            </a:r>
            <a:r>
              <a:rPr lang="fr-CA" baseline="0" noProof="0" dirty="0"/>
              <a:t> et qui ne sont pas aux études : au choix.</a:t>
            </a:r>
            <a:endParaRPr lang="fr-CA" noProof="0" dirty="0">
              <a:cs typeface="Calibri"/>
            </a:endParaRPr>
          </a:p>
        </p:txBody>
      </p:sp>
      <p:sp>
        <p:nvSpPr>
          <p:cNvPr id="4" name="Slide Number Placeholder 3"/>
          <p:cNvSpPr>
            <a:spLocks noGrp="1"/>
          </p:cNvSpPr>
          <p:nvPr>
            <p:ph type="sldNum" sz="quarter" idx="5"/>
          </p:nvPr>
        </p:nvSpPr>
        <p:spPr/>
        <p:txBody>
          <a:bodyPr/>
          <a:lstStyle/>
          <a:p>
            <a:fld id="{095C8513-1CA2-4E61-94ED-AE7D2B383338}" type="slidenum">
              <a:rPr lang="en-US" smtClean="0"/>
              <a:pPr/>
              <a:t>2</a:t>
            </a:fld>
            <a:endParaRPr lang="en-US"/>
          </a:p>
        </p:txBody>
      </p:sp>
    </p:spTree>
    <p:extLst>
      <p:ext uri="{BB962C8B-B14F-4D97-AF65-F5344CB8AC3E}">
        <p14:creationId xmlns:p14="http://schemas.microsoft.com/office/powerpoint/2010/main" val="16891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Prenez le stress que vous avez identifié plus tôt et pesez-en le pour et le contre. Utilisez le tableau sous DÉCRIVEZ BRIÈVEMENT LES FACTEURS DE STRESS POUR LESQUELS VOUS EXPLOREREZ LES OPTIONS QUI S’OFFRENT À VOUS pour voir comment chacun des choix sensés – Accepter, Éviter, S’ajuster, S’adapter – pourrait augmenter ou réduire votre stress</a:t>
            </a:r>
            <a:r>
              <a:rPr lang="fr-CA" sz="2100" noProof="0" dirty="0"/>
              <a:t>. </a:t>
            </a:r>
          </a:p>
          <a:p>
            <a:endParaRPr lang="fr-CA" sz="2100" noProof="0" dirty="0"/>
          </a:p>
          <a:p>
            <a:pPr defTabSz="1611081">
              <a:defRPr/>
            </a:pPr>
            <a:r>
              <a:rPr lang="fr-CA" sz="2100" noProof="0" dirty="0"/>
              <a:t>**Allouez 5 minutes pour terminer l’exercice. </a:t>
            </a:r>
          </a:p>
          <a:p>
            <a:endParaRPr lang="fr-CA" sz="2100" noProof="0" dirty="0"/>
          </a:p>
          <a:p>
            <a:r>
              <a:rPr lang="fr-CA" sz="2100" b="1" noProof="0" dirty="0"/>
              <a:t>Récapitulation</a:t>
            </a:r>
          </a:p>
          <a:p>
            <a:pPr marL="302078" indent="-302078">
              <a:buFont typeface="Arial" panose="020B0604020202020204" pitchFamily="34" charset="0"/>
              <a:buChar char="•"/>
            </a:pPr>
            <a:r>
              <a:rPr lang="fr-CA" sz="1200" kern="1200" dirty="0">
                <a:solidFill>
                  <a:schemeClr val="tx1"/>
                </a:solidFill>
                <a:latin typeface="+mn-lt"/>
                <a:ea typeface="+mn-ea"/>
                <a:cs typeface="+mn-cs"/>
              </a:rPr>
              <a:t>Vous utilisez peut-être une stratégie d’adaptation qui est plus néfaste que saine ou bénéfique. Voyez comment les quatre options peuvent vous aider à gérer votre perspective de la situation et à réduire votre niveau de stress. Beaucoup d’écoles, d’entreprises et d’organisations utilisent les quatre options parce qu’elles fonctionnent vraiment</a:t>
            </a:r>
            <a:r>
              <a:rPr lang="fr-CA" sz="2100" noProof="0" dirty="0"/>
              <a:t>.</a:t>
            </a:r>
          </a:p>
          <a:p>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20</a:t>
            </a:fld>
            <a:endParaRPr lang="en-US"/>
          </a:p>
        </p:txBody>
      </p:sp>
    </p:spTree>
    <p:extLst>
      <p:ext uri="{BB962C8B-B14F-4D97-AF65-F5344CB8AC3E}">
        <p14:creationId xmlns:p14="http://schemas.microsoft.com/office/powerpoint/2010/main" val="388853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defTabSz="1611081">
              <a:buFont typeface="Arial" panose="020B0604020202020204" pitchFamily="34" charset="0"/>
              <a:buChar char="•"/>
              <a:defRPr/>
            </a:pPr>
            <a:r>
              <a:rPr lang="fr-CA" sz="1200" kern="1200" dirty="0">
                <a:solidFill>
                  <a:schemeClr val="tx1"/>
                </a:solidFill>
                <a:latin typeface="+mn-lt"/>
                <a:ea typeface="+mn-ea"/>
                <a:cs typeface="+mn-cs"/>
              </a:rPr>
              <a:t>Voyons maintenant comment </a:t>
            </a:r>
            <a:r>
              <a:rPr lang="fr-CA" sz="1200" b="1" kern="1200" dirty="0">
                <a:solidFill>
                  <a:schemeClr val="tx1"/>
                </a:solidFill>
                <a:latin typeface="+mn-lt"/>
                <a:ea typeface="+mn-ea"/>
                <a:cs typeface="+mn-cs"/>
              </a:rPr>
              <a:t>Équilibrer votre réseau de soutien.</a:t>
            </a:r>
            <a:endParaRPr lang="fr-CA" sz="2100" b="1" noProof="0" dirty="0"/>
          </a:p>
          <a:p>
            <a:br>
              <a:rPr lang="fr-CA" sz="2100" noProof="0" dirty="0"/>
            </a:br>
            <a:r>
              <a:rPr lang="fr-CA" sz="2100" b="1" noProof="0" dirty="0"/>
              <a:t>Permettez-moi de vous poser quelques questions…</a:t>
            </a:r>
            <a:endParaRPr lang="fr-CA" sz="2100" noProof="0" dirty="0"/>
          </a:p>
          <a:p>
            <a:pPr marL="302078" indent="-302078">
              <a:buFont typeface="Arial" panose="020B0604020202020204" pitchFamily="34" charset="0"/>
              <a:buChar char="•"/>
            </a:pPr>
            <a:r>
              <a:rPr lang="fr-CA" sz="2100" noProof="0" dirty="0"/>
              <a:t>Comment</a:t>
            </a:r>
            <a:r>
              <a:rPr lang="fr-CA" sz="2100" baseline="0" noProof="0" dirty="0"/>
              <a:t> vous sentez-vous après avoir aidé quelqu’un</a:t>
            </a:r>
            <a:r>
              <a:rPr lang="fr-CA" sz="2100" noProof="0" dirty="0"/>
              <a:t>? </a:t>
            </a:r>
          </a:p>
          <a:p>
            <a:pPr marL="302078" indent="-302078">
              <a:buFont typeface="Arial" panose="020B0604020202020204" pitchFamily="34" charset="0"/>
              <a:buChar char="•"/>
            </a:pPr>
            <a:r>
              <a:rPr lang="fr-CA" sz="2100" noProof="0" dirty="0"/>
              <a:t>Si cela vous rend heureux</a:t>
            </a:r>
            <a:r>
              <a:rPr lang="fr-CA" sz="2100" baseline="0" noProof="0" dirty="0"/>
              <a:t> et que vous vous sentez bien de le faire, est-ce aussi le cas lorsque vous devez demander de l’aide</a:t>
            </a:r>
            <a:r>
              <a:rPr lang="fr-CA" sz="2100" noProof="0" dirty="0"/>
              <a:t>? Si votre réponse est non, pourquoi pas?</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Certains d’entre nous ont appris de leurs parents que venir en aide aux gens était un signe de force, alors que demander de l’aide était, au contraire, un signe de faiblesse</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Lorsque quelqu’un fait appel à vous, pensez-vous qu’il est faible? Probablement pas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Pour être résilient, il faut reconnaître notre besoin d’entrer en relation avec les autres</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nous arrive tous, à un moment ou à un autre, d’aider quelqu’un alors qu’à un autre moment, c’est nous qui avons besoin d’aide</a:t>
            </a:r>
            <a:r>
              <a:rPr lang="fr-CA" sz="2100" noProof="0" dirty="0"/>
              <a:t>.</a:t>
            </a:r>
            <a:br>
              <a:rPr lang="fr-CA" sz="2100" noProof="0" dirty="0"/>
            </a:br>
            <a:r>
              <a:rPr lang="fr-CA" sz="2100" noProof="0" dirty="0"/>
              <a:t> </a:t>
            </a:r>
          </a:p>
          <a:p>
            <a:pPr marL="302078" indent="-302078">
              <a:buFont typeface="Arial" panose="020B0604020202020204" pitchFamily="34" charset="0"/>
              <a:buChar char="•"/>
            </a:pPr>
            <a:r>
              <a:rPr lang="fr-CA" sz="1200" kern="1200" dirty="0">
                <a:solidFill>
                  <a:schemeClr val="tx1"/>
                </a:solidFill>
                <a:latin typeface="+mn-lt"/>
                <a:ea typeface="+mn-ea"/>
                <a:cs typeface="+mn-cs"/>
              </a:rPr>
              <a:t>Il y a des moments où nous avons besoin de soutien et d’autres moments où nous devons apporter notre soutien</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Demander de l’aide dans nos vies personnelle ou professionnelle est l’une des façons d’améliorer notre résilience</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Plusieurs découvrent qu’ils ne savent pas combien de personnes seraient heureuses de les aider. Toutefois, les gens n’ont pas tous la même capacité d’aide. Si la première personne à qui vous vous adressez ne peut pas ou ne veut pas vous aider, demandez à quelqu’un d’autre</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Si vous hésitez à demander l’assistance d’une personne, pensez à ce que vous ressentez lorsque vous pouvez aider quelqu’un. Bien des gens sont heureux d’avoir cette occasion et sont soulagés de constater que nous avons tous besoin d’aide de temps en temps</a:t>
            </a:r>
            <a:r>
              <a:rPr lang="fr-CA" sz="2100" noProof="0" dirty="0"/>
              <a:t>.</a:t>
            </a:r>
          </a:p>
          <a:p>
            <a:br>
              <a:rPr lang="fr-CA" sz="2100" noProof="0" dirty="0"/>
            </a:br>
            <a:r>
              <a:rPr lang="fr-CA" sz="2100" b="1" noProof="0" dirty="0"/>
              <a:t>Directives</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Pensez à votre famille, à vos amis, à vos associés, à vos voisins et aux services auxquels vous pourriez devoir faire appel en cas de besoin</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Dans la colonne de gauche du tableau, inscrivez les noms des personnes à qui vous pourriez venir en aide ou que vous aidez déjà pour chacun des éléments inscrits dans la colonne du centre</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Dans la colonne de droite, inscrivez les noms des personnes qui pourraient vous offrir chaque aide particulière</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Essayez d’indiquer différentes personnes de manière à vous créer un réseau diversifié en cas de besoin</a:t>
            </a:r>
            <a:r>
              <a:rPr lang="fr-CA" sz="2100" noProof="0" dirty="0"/>
              <a:t>.</a:t>
            </a:r>
          </a:p>
          <a:p>
            <a:pPr marL="302078" indent="-302078">
              <a:buFont typeface="Arial" panose="020B0604020202020204" pitchFamily="34" charset="0"/>
              <a:buChar char="•"/>
            </a:pPr>
            <a:endParaRPr lang="fr-CA" sz="2100" noProof="0" dirty="0"/>
          </a:p>
          <a:p>
            <a:pPr defTabSz="1611081">
              <a:defRPr/>
            </a:pPr>
            <a:r>
              <a:rPr lang="fr-CA" sz="2100" noProof="0" dirty="0"/>
              <a:t>**Allouez de 3 à 5 minutes pour terminer l’exercice. </a:t>
            </a:r>
          </a:p>
          <a:p>
            <a:pPr defTabSz="1611081">
              <a:defRPr/>
            </a:pPr>
            <a:endParaRPr lang="fr-CA" sz="2100" noProof="0" dirty="0"/>
          </a:p>
          <a:p>
            <a:r>
              <a:rPr lang="fr-CA" sz="2100" b="1" noProof="0" dirty="0"/>
              <a:t>Récapitulation – Vous avez peut-être remarqué :</a:t>
            </a:r>
          </a:p>
          <a:p>
            <a:pPr marL="302078" indent="-302078">
              <a:buFont typeface="Arial" panose="020B0604020202020204" pitchFamily="34" charset="0"/>
              <a:buChar char="•"/>
            </a:pPr>
            <a:r>
              <a:rPr lang="fr-CA" sz="1200" kern="1200" dirty="0">
                <a:solidFill>
                  <a:schemeClr val="tx1"/>
                </a:solidFill>
                <a:latin typeface="+mn-lt"/>
                <a:ea typeface="+mn-ea"/>
                <a:cs typeface="+mn-cs"/>
              </a:rPr>
              <a:t>Vous n’avez pas à rester seul lorsque vous avez besoin d’aide : il y a toujours quelqu’un qui veut vraiment aider, que ce soit à titre professionnel ou bénévole. Il existe plusieurs ressources dans votre organisation et communauté que vous pouvez contacter en personne, en ligne ou par téléphone. Prenez le temps de trouver ces soutiens maintenant de façon à savoir ce qui est disponible si vous en avez besoin. Vous n’aurez alors qu’à communiquer avec eux</a:t>
            </a:r>
            <a:r>
              <a:rPr lang="fr-CA" sz="2100" noProof="0" dirty="0"/>
              <a:t>.</a:t>
            </a:r>
            <a:br>
              <a:rPr lang="fr-CA" sz="2100" noProof="0" dirty="0"/>
            </a:br>
            <a:endParaRPr lang="fr-CA" sz="2100" noProof="0" dirty="0"/>
          </a:p>
          <a:p>
            <a:pPr marL="302078" marR="0" indent="-3020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latin typeface="+mn-lt"/>
                <a:ea typeface="+mn-ea"/>
                <a:cs typeface="+mn-cs"/>
              </a:rPr>
              <a:t>Le gouvernement du Canada propose divers soutiens : </a:t>
            </a:r>
            <a:r>
              <a:rPr lang="fr-CA" sz="1200" u="sng" kern="1200" dirty="0">
                <a:solidFill>
                  <a:schemeClr val="tx1"/>
                </a:solidFill>
                <a:latin typeface="+mn-lt"/>
                <a:ea typeface="+mn-ea"/>
                <a:cs typeface="+mn-cs"/>
                <a:hlinkClick r:id="rId3"/>
              </a:rPr>
              <a:t>https://www.canada.ca/en/treasury-board-secretariat/services/healthy-workplace/workplace-wellness/mental-health-workplace/resources-employees-mental-health-workplace.html</a:t>
            </a:r>
            <a:r>
              <a:rPr lang="fr-CA" sz="1200" kern="1200" dirty="0">
                <a:solidFill>
                  <a:schemeClr val="tx1"/>
                </a:solidFill>
                <a:latin typeface="+mn-lt"/>
                <a:ea typeface="+mn-ea"/>
                <a:cs typeface="+mn-cs"/>
              </a:rPr>
              <a:t> </a:t>
            </a:r>
            <a:r>
              <a:rPr lang="fr-FR" sz="2400" dirty="0"/>
              <a:t> </a:t>
            </a:r>
            <a:r>
              <a:rPr lang="en-US" sz="1200" kern="1200" dirty="0">
                <a:solidFill>
                  <a:schemeClr val="tx1"/>
                </a:solidFill>
                <a:latin typeface="+mn-lt"/>
                <a:ea typeface="+mn-ea"/>
                <a:cs typeface="+mn-cs"/>
              </a:rPr>
              <a:t> </a:t>
            </a:r>
            <a:r>
              <a:rPr lang="en-US" sz="1200" kern="1200" dirty="0" err="1">
                <a:solidFill>
                  <a:srgbClr val="FF0000"/>
                </a:solidFill>
                <a:latin typeface="+mn-lt"/>
                <a:ea typeface="+mn-ea"/>
                <a:cs typeface="+mn-cs"/>
              </a:rPr>
              <a:t>NdT</a:t>
            </a:r>
            <a:r>
              <a:rPr lang="en-US" sz="1200" kern="1200" dirty="0">
                <a:solidFill>
                  <a:srgbClr val="FF0000"/>
                </a:solidFill>
                <a:latin typeface="+mn-lt"/>
                <a:ea typeface="+mn-ea"/>
                <a:cs typeface="+mn-cs"/>
              </a:rPr>
              <a:t> : This link doesn’t work</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Vous avez peut-être plus de soutien que vous ne l’auriez cru au départ. Il est possible également que vous réseau de soutien ne soit pas aussi étendu qu’il pourrait l’être</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ne s’agit pas d’un concours de popularité. Nous sommes privilégiés si nous connaissons quelques bonnes personnes qui nous prêteront main-forte en cas de besoin</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Si vous ne disposez pas d’un nombre suffisant de soutiens, vous pouvez en trouver en devenant membre d’un groupe, en faisant de la collaboration en ligne ou en personne, en faisant du bénévolat ou en trouvant une personne qui a besoin de votre aide</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Cependant, lorsque vous choisissez de constituer un réseau de soutien, plus vous soutenez de personnes, plus votre réseau de soutien pourrait être grand lorsque vous aurez besoin d’aide</a:t>
            </a:r>
            <a:r>
              <a:rPr lang="fr-CA" sz="2100" noProof="0" dirty="0"/>
              <a:t>. </a:t>
            </a:r>
          </a:p>
          <a:p>
            <a:pPr defTabSz="1611081">
              <a:defRPr/>
            </a:pPr>
            <a:endParaRPr lang="fr-CA" noProof="0" dirty="0"/>
          </a:p>
          <a:p>
            <a:pPr marL="302078" indent="-302078">
              <a:buFont typeface="Arial" panose="020B0604020202020204" pitchFamily="34" charset="0"/>
              <a:buChar char="•"/>
            </a:pPr>
            <a:endParaRPr lang="fr-CA" sz="2100"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21</a:t>
            </a:fld>
            <a:endParaRPr lang="en-US"/>
          </a:p>
        </p:txBody>
      </p:sp>
    </p:spTree>
    <p:extLst>
      <p:ext uri="{BB962C8B-B14F-4D97-AF65-F5344CB8AC3E}">
        <p14:creationId xmlns:p14="http://schemas.microsoft.com/office/powerpoint/2010/main" val="303683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Voyons maintenant comment </a:t>
            </a:r>
            <a:r>
              <a:rPr lang="fr-CA" sz="1200" b="1" kern="1200" dirty="0">
                <a:solidFill>
                  <a:schemeClr val="tx1"/>
                </a:solidFill>
                <a:latin typeface="+mn-lt"/>
                <a:ea typeface="+mn-ea"/>
                <a:cs typeface="+mn-cs"/>
              </a:rPr>
              <a:t>Reconnaître et utiliser vos forces</a:t>
            </a:r>
            <a:r>
              <a:rPr lang="fr-CA" sz="2100" noProof="0" dirty="0"/>
              <a:t>.</a:t>
            </a:r>
          </a:p>
          <a:p>
            <a:pPr marL="302078" indent="-302078" defTabSz="1611081">
              <a:buFont typeface="Arial" panose="020B0604020202020204" pitchFamily="34" charset="0"/>
              <a:buChar char="•"/>
              <a:defRPr/>
            </a:pPr>
            <a:endParaRPr lang="fr-CA" sz="2100" b="1" noProof="0" dirty="0"/>
          </a:p>
          <a:p>
            <a:r>
              <a:rPr lang="fr-CA" sz="2100" b="1" noProof="0" dirty="0"/>
              <a:t>Pourquoi est-ce important?</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Lorsqu’on parle du caractère d’une personne, il s’agit de la totalité de ce qu’elle est, c’est-à-dire la façon dont ses pensées, ses sentiments et ses comportements façonnent sa personnalité, sa vision du monde et ses interactions avec les gens qui l’entourent</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Tout le monde a des forces de caractère, ces qualités positives intrinsèques qui nous viennent naturellement</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Il est plus facile pour nous de faire usage de nos forces pendant les périodes d’adversité que d’essayer de gérer nos faiblesses. Par exemple, si la patience n’est pas notre force, ce n’est pas le moment de chercher à développer notre patience lorsqu’une échéance survient dans le cadre d’un projet au travail. D’un autre côté, si la créativité constitue l’une de nos forces, nous distraire du stress et de la frustration qu’occasionne l’attente alors que nous commençons un projet pourrait s’avérer utile</a:t>
            </a:r>
            <a:r>
              <a:rPr lang="fr-CA" sz="2100" noProof="0" dirty="0"/>
              <a:t>.</a:t>
            </a:r>
          </a:p>
          <a:p>
            <a:pPr marL="302078" indent="-302078">
              <a:buFont typeface="Arial" panose="020B0604020202020204" pitchFamily="34" charset="0"/>
              <a:buChar char="•"/>
            </a:pPr>
            <a:endParaRPr lang="fr-CA" sz="2100" noProof="0" dirty="0"/>
          </a:p>
          <a:p>
            <a:r>
              <a:rPr lang="fr-CA" sz="2100" b="1" noProof="0" dirty="0"/>
              <a:t>Directives</a:t>
            </a:r>
          </a:p>
          <a:p>
            <a:pPr marL="302078" indent="-302078">
              <a:buFont typeface="Arial" panose="020B0604020202020204" pitchFamily="34" charset="0"/>
              <a:buChar char="•"/>
            </a:pPr>
            <a:r>
              <a:rPr lang="fr-CA" sz="2100" noProof="0" dirty="0"/>
              <a:t>Si ce n’est déjà fait, je vous propose</a:t>
            </a:r>
            <a:r>
              <a:rPr lang="fr-CA" sz="2100" baseline="0" noProof="0" dirty="0"/>
              <a:t> de répondre au sondage VIA gratuit sur les forces de caractère, accessible à </a:t>
            </a:r>
            <a:r>
              <a:rPr lang="fr-CA" sz="2100" noProof="0" dirty="0"/>
              <a:t>: </a:t>
            </a:r>
            <a:r>
              <a:rPr lang="fr-CA" sz="2100" noProof="0" dirty="0" err="1"/>
              <a:t>www.viame.org</a:t>
            </a:r>
            <a:r>
              <a:rPr lang="fr-CA" sz="2100" noProof="0" dirty="0"/>
              <a:t>. Il faut 15 minutes environ pour y répondre. Il n’est pas nécessaire d’acheter le rapport complet pour savoir quelles sont vos forces principales.</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Comme ce sondage fait partie d’un projet de recherche, les participants devront fournir des renseignements personnels, y compris leur nom complet et leur adresse de courriel, à des fins de recherche</a:t>
            </a:r>
            <a:r>
              <a:rPr lang="fr-CA" sz="2100" noProof="0" dirty="0"/>
              <a:t>. Sinon, vous pouvez simplement choisir dans la liste fournie à</a:t>
            </a:r>
            <a:r>
              <a:rPr lang="fr-CA" sz="2100" baseline="0" noProof="0" dirty="0"/>
              <a:t> l’annexe A les forces principales que vous croyez posséder</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2100" noProof="0" dirty="0"/>
              <a:t>Une fois que vous connaissez vos trois forces principales, inscrivez-les dans le tableau à l’endroit indiqué et ajoutez des façons de les utiliser pour vous aider à traverser</a:t>
            </a:r>
            <a:r>
              <a:rPr lang="fr-CA" sz="2100" baseline="0" noProof="0" dirty="0"/>
              <a:t> des périodes difficiles</a:t>
            </a:r>
            <a:r>
              <a:rPr lang="fr-CA" sz="2100" noProof="0" dirty="0"/>
              <a:t>. Trois exemples sont fournis pour vous aider à commencer.</a:t>
            </a:r>
          </a:p>
          <a:p>
            <a:endParaRPr lang="fr-CA" noProof="0" dirty="0"/>
          </a:p>
          <a:p>
            <a:endParaRPr lang="fr-CA" sz="2100" noProof="0" dirty="0"/>
          </a:p>
          <a:p>
            <a:pPr defTabSz="1611081">
              <a:defRPr/>
            </a:pPr>
            <a:r>
              <a:rPr lang="fr-CA" sz="2100" noProof="0" dirty="0"/>
              <a:t>****Allouez</a:t>
            </a:r>
            <a:r>
              <a:rPr lang="fr-CA" sz="2100" baseline="0" noProof="0" dirty="0"/>
              <a:t> de </a:t>
            </a:r>
            <a:r>
              <a:rPr lang="fr-CA" sz="2100" noProof="0" dirty="0"/>
              <a:t>3 à 5 minutes pour terminer l’exercice. </a:t>
            </a:r>
          </a:p>
          <a:p>
            <a:pPr defTabSz="1611081">
              <a:defRPr/>
            </a:pPr>
            <a:endParaRPr lang="fr-CA" sz="2100" noProof="0" dirty="0"/>
          </a:p>
          <a:p>
            <a:r>
              <a:rPr lang="fr-CA" sz="2100" b="1" noProof="0" dirty="0"/>
              <a:t>Récapitulation – Vous avez peut-être remarqué :</a:t>
            </a:r>
          </a:p>
          <a:p>
            <a:pPr marL="302078" indent="-302078">
              <a:buFont typeface="Arial" panose="020B0604020202020204" pitchFamily="34" charset="0"/>
              <a:buChar char="•"/>
            </a:pPr>
            <a:r>
              <a:rPr lang="fr-CA" sz="1200" kern="1200" dirty="0">
                <a:solidFill>
                  <a:schemeClr val="tx1"/>
                </a:solidFill>
                <a:latin typeface="+mn-lt"/>
                <a:ea typeface="+mn-ea"/>
                <a:cs typeface="+mn-cs"/>
              </a:rPr>
              <a:t>Nous possédons tous plusieurs forces de caractère, mais leur nature et leur degré varient. Par exemple, bien que tout le monde soit curieux, le degré de curiosité peut être plus fort chez certaines personnes</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De plus, toute force peut être surutilisée au point de devenir un problème. Reprenons l’exemple de la curiosité : le fait de ne pas être assez curieux peut rendre la vie ennuyante. Être trop curieux peut vous faire paraître comme quelqu’un d’indiscret ou d’envahissant</a:t>
            </a:r>
            <a:r>
              <a:rPr lang="fr-CA" sz="2100" noProof="0" dirty="0"/>
              <a:t>. </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Reconnaître nos forces et les utiliser intelligemment peut contribuer à améliorer notre confiance en nous et à établir des liens avec d’autres personnes</a:t>
            </a:r>
            <a:r>
              <a:rPr lang="fr-CA" sz="2100" noProof="0" dirty="0"/>
              <a:t>.</a:t>
            </a:r>
            <a:br>
              <a:rPr lang="fr-CA" sz="2100" noProof="0" dirty="0"/>
            </a:b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Vous trouverez d’autres renseignements et outils pour vous aider à utiliser vos forces de manière à vous épanouir dans toutes les sphères de votre vie en cliquant sur le lien qui se trouve au bas de la page dans votre guide : </a:t>
            </a:r>
            <a:r>
              <a:rPr lang="fr-CA" sz="1200" u="sng" kern="1200" dirty="0">
                <a:solidFill>
                  <a:schemeClr val="tx1"/>
                </a:solidFill>
                <a:latin typeface="+mn-lt"/>
                <a:ea typeface="+mn-ea"/>
                <a:cs typeface="+mn-cs"/>
                <a:hlinkClick r:id="rId3"/>
              </a:rPr>
              <a:t>http://www.viacharacter.org/www/Reports-Courses-Resources/Resources/Character-Strength-Fact-Sheets</a:t>
            </a:r>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22</a:t>
            </a:fld>
            <a:endParaRPr lang="en-US"/>
          </a:p>
        </p:txBody>
      </p:sp>
    </p:spTree>
    <p:extLst>
      <p:ext uri="{BB962C8B-B14F-4D97-AF65-F5344CB8AC3E}">
        <p14:creationId xmlns:p14="http://schemas.microsoft.com/office/powerpoint/2010/main" val="2362863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11081">
              <a:defRPr/>
            </a:pPr>
            <a:r>
              <a:rPr lang="fr-CA" sz="1200" kern="1200" dirty="0">
                <a:solidFill>
                  <a:schemeClr val="tx1"/>
                </a:solidFill>
                <a:latin typeface="+mn-lt"/>
                <a:ea typeface="+mn-ea"/>
                <a:cs typeface="+mn-cs"/>
              </a:rPr>
              <a:t>Si l’une de vos sources de stress est la crainte de ne pas pouvoir travailler en raison d’une maladie ou d’une blessure, je vous propose de remplir la section pertinente pour vous : Résilience au travail pour les leaders, Résilience au travail pour les employés ou Résilience au travail pour les travailleurs autonomes, ou Résilience sur le plan scolaire pour les étudiants</a:t>
            </a:r>
            <a:r>
              <a:rPr lang="fr-CA" noProof="0" dirty="0"/>
              <a:t>. </a:t>
            </a:r>
          </a:p>
          <a:p>
            <a:pPr defTabSz="1611081">
              <a:defRPr/>
            </a:pPr>
            <a:endParaRPr lang="fr-CA" noProof="0" dirty="0"/>
          </a:p>
          <a:p>
            <a:pPr defTabSz="1611081">
              <a:defRPr/>
            </a:pPr>
            <a:r>
              <a:rPr lang="fr-CA" noProof="0" dirty="0"/>
              <a:t>Nous ne verrons pas cette partie aujourd’hui, mais nous connaissons des personnes en épuisement professionnel qui vont</a:t>
            </a:r>
            <a:r>
              <a:rPr lang="fr-CA" baseline="0" noProof="0" dirty="0"/>
              <a:t> continuer à travailler même si elles ne se sentent pas bien du tout.</a:t>
            </a:r>
            <a:r>
              <a:rPr lang="fr-CA" noProof="0" dirty="0"/>
              <a:t> </a:t>
            </a:r>
          </a:p>
          <a:p>
            <a:pPr defTabSz="1611081">
              <a:defRPr/>
            </a:pPr>
            <a:endParaRPr lang="fr-CA" noProof="0" dirty="0"/>
          </a:p>
          <a:p>
            <a:pPr defTabSz="1611081">
              <a:defRPr/>
            </a:pPr>
            <a:r>
              <a:rPr lang="fr-CA" sz="1200" kern="1200" dirty="0">
                <a:solidFill>
                  <a:schemeClr val="tx1"/>
                </a:solidFill>
                <a:latin typeface="+mn-lt"/>
                <a:ea typeface="+mn-ea"/>
                <a:cs typeface="+mn-cs"/>
              </a:rPr>
              <a:t>Dans cette partie du guide, les personnes </a:t>
            </a:r>
            <a:r>
              <a:rPr lang="fr-CA" sz="1200" kern="1200" dirty="0" err="1">
                <a:solidFill>
                  <a:schemeClr val="tx1"/>
                </a:solidFill>
                <a:latin typeface="+mn-lt"/>
                <a:ea typeface="+mn-ea"/>
                <a:cs typeface="+mn-cs"/>
              </a:rPr>
              <a:t>surperformantes</a:t>
            </a:r>
            <a:r>
              <a:rPr lang="fr-CA" sz="1200" kern="1200" dirty="0">
                <a:solidFill>
                  <a:schemeClr val="tx1"/>
                </a:solidFill>
                <a:latin typeface="+mn-lt"/>
                <a:ea typeface="+mn-ea"/>
                <a:cs typeface="+mn-cs"/>
              </a:rPr>
              <a:t> qui ont de la difficulté à poser leurs limites personnelles apprennent qu’elles peuvent mettre des choses en place pour que, si elles doivent prendre une journée de congé pour des raisons de santé, leur absence n’aura pas de répercussions catastrophiques</a:t>
            </a:r>
            <a:r>
              <a:rPr lang="fr-CA" noProof="0" dirty="0"/>
              <a:t>.</a:t>
            </a:r>
          </a:p>
          <a:p>
            <a:pPr defTabSz="1611081">
              <a:defRPr/>
            </a:pPr>
            <a:endParaRPr lang="fr-CA" noProof="0" dirty="0"/>
          </a:p>
          <a:p>
            <a:pPr defTabSz="1611081">
              <a:defRPr/>
            </a:pPr>
            <a:r>
              <a:rPr lang="fr-CA" sz="1200" kern="1200" dirty="0">
                <a:solidFill>
                  <a:schemeClr val="tx1"/>
                </a:solidFill>
                <a:latin typeface="+mn-lt"/>
                <a:ea typeface="+mn-ea"/>
                <a:cs typeface="+mn-cs"/>
              </a:rPr>
              <a:t>J’invite ceux qui se sentent concernés par l’information que je viens de vous donner à revenir à cette section dès que possible</a:t>
            </a:r>
            <a:r>
              <a:rPr lang="fr-CA" noProof="0" dirty="0"/>
              <a:t>.</a:t>
            </a:r>
          </a:p>
          <a:p>
            <a:pPr defTabSz="1611081">
              <a:defRPr/>
            </a:pPr>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23</a:t>
            </a:fld>
            <a:endParaRPr lang="en-US"/>
          </a:p>
        </p:txBody>
      </p:sp>
    </p:spTree>
    <p:extLst>
      <p:ext uri="{BB962C8B-B14F-4D97-AF65-F5344CB8AC3E}">
        <p14:creationId xmlns:p14="http://schemas.microsoft.com/office/powerpoint/2010/main" val="3892633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Passons maintenant à la section « S’engager envers soi-même/S’engager pour s’épanouir ».</a:t>
            </a:r>
            <a:br>
              <a:rPr lang="fr-CA" sz="2100" noProof="0" dirty="0"/>
            </a:br>
            <a:endParaRPr lang="fr-CA" sz="2100" noProof="0" dirty="0"/>
          </a:p>
          <a:p>
            <a:r>
              <a:rPr lang="fr-CA" sz="2100" b="1" noProof="0" dirty="0"/>
              <a:t>Pourquoi est-ce important?</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Jusqu’à maintenant, nous avons vu qu’il vous arrive de réagir automatiquement à l’adversité, et nous avons exploré des réactions différentes ou des habitudes quotidiennes qui pourraient être plus bénéfiques. Maintenant, vous pouvez vous engager à changer un de vos comportements pendant au moins trois semaines afin d’améliorer votre résilience. Chacun de ces engagements s’appuie sur des études qui ont exploré les conditions favorisant la résilience; il s’agit dans chaque cas de petits changements que n’importe qui peut intégrer assez facilement dans une journée occupée. N’en choisissez qu’un à la fois, et ajoutez-en un nouveau seulement lorsque l’engagement choisi fait partie intégrante de votre routine</a:t>
            </a:r>
            <a:r>
              <a:rPr lang="fr-CA" sz="2100" noProof="0" dirty="0"/>
              <a:t>.</a:t>
            </a:r>
          </a:p>
          <a:p>
            <a:br>
              <a:rPr lang="fr-CA" sz="2100" b="1" noProof="0" dirty="0"/>
            </a:br>
            <a:r>
              <a:rPr lang="fr-CA" sz="2100" b="1" noProof="0" dirty="0"/>
              <a:t>Directives</a:t>
            </a:r>
            <a:endParaRPr lang="fr-CA" sz="2100"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Choisissez un des engagements indiqués ci-dessous, ou créez votre propre engagement. Je vais les décrire brièvement </a:t>
            </a:r>
            <a:r>
              <a:rPr lang="fr-CA" sz="2100" noProof="0" dirty="0"/>
              <a:t>:</a:t>
            </a:r>
          </a:p>
          <a:p>
            <a:pPr marL="302078" indent="-302078">
              <a:buFont typeface="Arial" panose="020B0604020202020204" pitchFamily="34" charset="0"/>
              <a:buChar char="•"/>
            </a:pPr>
            <a:r>
              <a:rPr lang="fr-CA" sz="1200" kern="1200" dirty="0">
                <a:solidFill>
                  <a:schemeClr val="tx1"/>
                </a:solidFill>
                <a:latin typeface="+mn-lt"/>
                <a:ea typeface="+mn-ea"/>
                <a:cs typeface="+mn-cs"/>
              </a:rPr>
              <a:t>Après chaque déception, difficulté ou frustration, prenez le temps de réfléchir à ce que vous avez appris de la situation</a:t>
            </a:r>
            <a:r>
              <a:rPr lang="fr-CA" sz="2100" noProof="0" dirty="0"/>
              <a:t>. </a:t>
            </a:r>
          </a:p>
          <a:p>
            <a:pPr marL="302078" indent="-302078">
              <a:buFont typeface="Arial" panose="020B0604020202020204" pitchFamily="34" charset="0"/>
              <a:buChar char="•"/>
            </a:pPr>
            <a:r>
              <a:rPr lang="fr-CA" sz="1200" kern="1200" dirty="0">
                <a:solidFill>
                  <a:schemeClr val="tx1"/>
                </a:solidFill>
                <a:latin typeface="+mn-lt"/>
                <a:ea typeface="+mn-ea"/>
                <a:cs typeface="+mn-cs"/>
              </a:rPr>
              <a:t>Utilisez la technique 5-4-3-2-1 de Mel Robbins (auteure de « La règle des 5 secondes »). Au lieu d’attendre d’avoir de la motivation pour faire ce que vous avez à faire, elle suggère de simplement faire le décompte – 5, 4, 3, 2, 1 – et de passer à l’action. Si vous êtes un expert en procrastination, cette stratégie est pour vous</a:t>
            </a:r>
            <a:r>
              <a:rPr lang="fr-CA" sz="2100" noProof="0" dirty="0"/>
              <a:t>.</a:t>
            </a:r>
          </a:p>
          <a:p>
            <a:pPr marL="302078" indent="-302078">
              <a:buFont typeface="Arial" panose="020B0604020202020204" pitchFamily="34" charset="0"/>
              <a:buChar char="•"/>
            </a:pPr>
            <a:r>
              <a:rPr lang="fr-CA" sz="1200" kern="1200" dirty="0">
                <a:solidFill>
                  <a:schemeClr val="tx1"/>
                </a:solidFill>
                <a:latin typeface="+mn-lt"/>
                <a:ea typeface="+mn-ea"/>
                <a:cs typeface="+mn-cs"/>
              </a:rPr>
              <a:t>Utilisez les quatre choix sensés que nous avons vus plus tôt et appliquez-les aux facteurs de stress qui surviennent</a:t>
            </a:r>
            <a:r>
              <a:rPr lang="fr-CA" sz="2100" noProof="0" dirty="0"/>
              <a:t>.</a:t>
            </a:r>
          </a:p>
          <a:p>
            <a:pPr marL="302078" indent="-302078">
              <a:buFont typeface="Arial" panose="020B0604020202020204" pitchFamily="34" charset="0"/>
              <a:buChar char="•"/>
            </a:pPr>
            <a:r>
              <a:rPr lang="fr-CA" sz="1200" kern="1200" dirty="0">
                <a:solidFill>
                  <a:schemeClr val="tx1"/>
                </a:solidFill>
                <a:latin typeface="+mn-lt"/>
                <a:ea typeface="+mn-ea"/>
                <a:cs typeface="+mn-cs"/>
              </a:rPr>
              <a:t>Exprimez votre appréciation aussi souvent que vous le pouvez, qu’il s’agisse de remercier quelqu’un qui vous ouvre une porte ou d’exprimer votre gratitude pour une journée ensoleillée. Soyez à l’affût des éléments positifs qui parsèment votre quotidien</a:t>
            </a:r>
            <a:r>
              <a:rPr lang="fr-CA" sz="2100" noProof="0" dirty="0"/>
              <a:t>. </a:t>
            </a:r>
            <a:r>
              <a:rPr lang="fr-CA" sz="1200" kern="1200" dirty="0">
                <a:solidFill>
                  <a:schemeClr val="tx1"/>
                </a:solidFill>
                <a:latin typeface="+mn-lt"/>
                <a:ea typeface="+mn-ea"/>
                <a:cs typeface="+mn-cs"/>
              </a:rPr>
              <a:t>Si vos pensées sont plutôt négatives depuis quelque temps, cet engagement pourrait vous faire du bien</a:t>
            </a:r>
            <a:r>
              <a:rPr lang="fr-CA" sz="2100" noProof="0" dirty="0"/>
              <a:t>.</a:t>
            </a:r>
          </a:p>
          <a:p>
            <a:pPr marL="302078" indent="-302078">
              <a:buFont typeface="Arial" panose="020B0604020202020204" pitchFamily="34" charset="0"/>
              <a:buChar char="•"/>
            </a:pPr>
            <a:r>
              <a:rPr lang="fr-CA" sz="1200" kern="1200" dirty="0">
                <a:solidFill>
                  <a:schemeClr val="tx1"/>
                </a:solidFill>
                <a:latin typeface="+mn-lt"/>
                <a:ea typeface="+mn-ea"/>
                <a:cs typeface="+mn-cs"/>
              </a:rPr>
              <a:t>Prenez le temps d’examiner vos erreurs et de consigner la leçon que vous en retirez ou ce que vous éviterez de faire la prochaine fois</a:t>
            </a:r>
            <a:r>
              <a:rPr lang="fr-CA" sz="2100" noProof="0" dirty="0"/>
              <a:t>.</a:t>
            </a:r>
          </a:p>
          <a:p>
            <a:pPr marL="302078" indent="-302078">
              <a:buFont typeface="Arial" panose="020B0604020202020204" pitchFamily="34" charset="0"/>
              <a:buChar char="•"/>
            </a:pPr>
            <a:r>
              <a:rPr lang="fr-CA" sz="1200" kern="1200" dirty="0">
                <a:solidFill>
                  <a:schemeClr val="tx1"/>
                </a:solidFill>
                <a:latin typeface="+mn-lt"/>
                <a:ea typeface="+mn-ea"/>
                <a:cs typeface="+mn-cs"/>
              </a:rPr>
              <a:t>Pendant trois semaines, dites « oui » chaque fois qu’une personne vous offre son aide, que ce soit au travail, à l’école, à la maison ou même dans un magasin. Apprendre à recevoir l’aide qui nous est offerte est un élément important de la résilience, et cet engagement vous sera bénéfique si vous êtes mal à l’aise de recevoir de l’aide ou n’y êtes pas habitué</a:t>
            </a:r>
            <a:r>
              <a:rPr lang="fr-CA" sz="2100" noProof="0" dirty="0"/>
              <a:t>.</a:t>
            </a:r>
          </a:p>
          <a:p>
            <a:pPr marL="302078" indent="-302078">
              <a:buFont typeface="Arial" panose="020B0604020202020204" pitchFamily="34" charset="0"/>
              <a:buChar char="•"/>
            </a:pPr>
            <a:r>
              <a:rPr lang="fr-CA" sz="1200" kern="1200" dirty="0">
                <a:solidFill>
                  <a:schemeClr val="tx1"/>
                </a:solidFill>
                <a:latin typeface="+mn-lt"/>
                <a:ea typeface="+mn-ea"/>
                <a:cs typeface="+mn-cs"/>
              </a:rPr>
              <a:t>Enfin, vous pourriez choisir d’écouter et de corriger votre discours intérieur. Si une personne vous disait quelques-uns des commentaires que vous vous faites à la journée longue, comme « Quelle idiote, comment ai-je pu être aussi stupide? », nous porterions probablement une plainte de harcèlement</a:t>
            </a:r>
            <a:r>
              <a:rPr lang="fr-CA" sz="2100" noProof="0" dirty="0"/>
              <a:t>. </a:t>
            </a:r>
            <a:r>
              <a:rPr lang="fr-CA" sz="1200" kern="1200" dirty="0">
                <a:solidFill>
                  <a:schemeClr val="tx1"/>
                </a:solidFill>
                <a:latin typeface="+mn-lt"/>
                <a:ea typeface="+mn-ea"/>
                <a:cs typeface="+mn-cs"/>
              </a:rPr>
              <a:t>Si vous avez souvent cette habitude, prenez cet engagement</a:t>
            </a:r>
            <a:r>
              <a:rPr lang="fr-CA" sz="2100" noProof="0" dirty="0"/>
              <a:t>.</a:t>
            </a:r>
          </a:p>
          <a:p>
            <a:endParaRPr lang="fr-CA" noProof="0" dirty="0"/>
          </a:p>
          <a:p>
            <a:pPr defTabSz="1611081">
              <a:defRPr/>
            </a:pPr>
            <a:r>
              <a:rPr lang="fr-CA" sz="2100" noProof="0" dirty="0"/>
              <a:t>**Allouez 3 minutes pour terminer l’exercice.</a:t>
            </a:r>
          </a:p>
          <a:p>
            <a:pPr defTabSz="1611081">
              <a:defRPr/>
            </a:pPr>
            <a:br>
              <a:rPr lang="fr-CA" sz="2100" noProof="0" dirty="0"/>
            </a:br>
            <a:r>
              <a:rPr lang="fr-CA" sz="2100" b="1" noProof="0" dirty="0"/>
              <a:t>Récapitulation</a:t>
            </a:r>
          </a:p>
          <a:p>
            <a:r>
              <a:rPr lang="fr-CA" sz="1200" kern="1200" dirty="0">
                <a:solidFill>
                  <a:schemeClr val="tx1"/>
                </a:solidFill>
                <a:latin typeface="+mn-lt"/>
                <a:ea typeface="+mn-ea"/>
                <a:cs typeface="+mn-cs"/>
              </a:rPr>
              <a:t>S’engager envers une difficulté et parler de votre plan d’action à quelqu’un peut aider à rester responsable de vos objectifs. Limitez votre stress en choisissant un seul changement à la fois.</a:t>
            </a:r>
            <a:endParaRPr lang="fr-CA" sz="2100" noProof="0" dirty="0"/>
          </a:p>
          <a:p>
            <a:endParaRPr lang="fr-CA"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24</a:t>
            </a:fld>
            <a:endParaRPr lang="en-US"/>
          </a:p>
        </p:txBody>
      </p:sp>
    </p:spTree>
    <p:extLst>
      <p:ext uri="{BB962C8B-B14F-4D97-AF65-F5344CB8AC3E}">
        <p14:creationId xmlns:p14="http://schemas.microsoft.com/office/powerpoint/2010/main" val="960317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Le </a:t>
            </a:r>
            <a:r>
              <a:rPr lang="fr-CA" sz="1200" b="1" kern="1200" dirty="0">
                <a:solidFill>
                  <a:schemeClr val="tx1"/>
                </a:solidFill>
                <a:latin typeface="+mn-lt"/>
                <a:ea typeface="+mn-ea"/>
                <a:cs typeface="+mn-cs"/>
              </a:rPr>
              <a:t>Planificateur de stratégies d’adaptation</a:t>
            </a:r>
            <a:r>
              <a:rPr lang="fr-CA" sz="1200" kern="1200" dirty="0">
                <a:solidFill>
                  <a:schemeClr val="tx1"/>
                </a:solidFill>
                <a:latin typeface="+mn-lt"/>
                <a:ea typeface="+mn-ea"/>
                <a:cs typeface="+mn-cs"/>
              </a:rPr>
              <a:t> sert à consigner les facteurs de stress les plus probables ou existants ainsi que les stratégies d’adaptation ou les forces que vous utiliserez pour y faire face. Un exemple a été fourni pour vous aider à commencer</a:t>
            </a:r>
            <a:r>
              <a:rPr lang="en-CA" sz="2100" dirty="0"/>
              <a:t>. </a:t>
            </a:r>
          </a:p>
          <a:p>
            <a:pPr marL="302078" indent="-302078">
              <a:buFont typeface="Arial" panose="020B0604020202020204" pitchFamily="34" charset="0"/>
              <a:buChar char="•"/>
            </a:pPr>
            <a:endParaRPr lang="en-CA" sz="2100" dirty="0"/>
          </a:p>
          <a:p>
            <a:pPr marL="302078" indent="-302078">
              <a:buFont typeface="Arial" panose="020B0604020202020204" pitchFamily="34" charset="0"/>
              <a:buChar char="•"/>
            </a:pPr>
            <a:r>
              <a:rPr lang="fr-CA" sz="1200" kern="1200" dirty="0">
                <a:solidFill>
                  <a:schemeClr val="tx1"/>
                </a:solidFill>
                <a:latin typeface="+mn-lt"/>
                <a:ea typeface="+mn-ea"/>
                <a:cs typeface="+mn-cs"/>
              </a:rPr>
              <a:t>Je vous propose de remplir cette page dans vos temps libres. Il s’agit d’un excellent aide-mémoire visuel des stratégies que vous croyez être efficaces pour vous</a:t>
            </a:r>
            <a:r>
              <a:rPr lang="en-CA" sz="2100" dirty="0"/>
              <a:t>. </a:t>
            </a:r>
            <a:r>
              <a:rPr lang="fr-CA" sz="1200" kern="1200" dirty="0">
                <a:solidFill>
                  <a:schemeClr val="tx1"/>
                </a:solidFill>
                <a:latin typeface="+mn-lt"/>
                <a:ea typeface="+mn-ea"/>
                <a:cs typeface="+mn-cs"/>
              </a:rPr>
              <a:t>En période de stress intense, il est facile d’oublier ce qui fonctionne</a:t>
            </a:r>
            <a:r>
              <a:rPr lang="en-CA" sz="2100" dirty="0"/>
              <a:t>.</a:t>
            </a:r>
          </a:p>
          <a:p>
            <a:pPr marL="302078" indent="-30207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25</a:t>
            </a:fld>
            <a:endParaRPr lang="en-US"/>
          </a:p>
        </p:txBody>
      </p:sp>
    </p:spTree>
    <p:extLst>
      <p:ext uri="{BB962C8B-B14F-4D97-AF65-F5344CB8AC3E}">
        <p14:creationId xmlns:p14="http://schemas.microsoft.com/office/powerpoint/2010/main" val="3527020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defTabSz="1611081">
              <a:buFont typeface="Arial" panose="020B0604020202020204" pitchFamily="34" charset="0"/>
              <a:buChar char="•"/>
              <a:defRPr/>
            </a:pPr>
            <a:r>
              <a:rPr lang="en-CA" sz="2100" dirty="0"/>
              <a:t>NOTE D’ANIMATION : </a:t>
            </a:r>
            <a:r>
              <a:rPr lang="fr-CA" sz="1200" kern="1200" dirty="0">
                <a:solidFill>
                  <a:schemeClr val="tx1"/>
                </a:solidFill>
                <a:latin typeface="+mn-lt"/>
                <a:ea typeface="+mn-ea"/>
                <a:cs typeface="+mn-cs"/>
              </a:rPr>
              <a:t>Demandez à l’organisation de remplir cette page autant qu’elle le peut avant le jour de l’atelier et demandez-lui d’en faire des copies que vous pourrez distribuer aux participants. Un formulaire distinct doit être préparé pour les étudiants et les employés</a:t>
            </a:r>
            <a:r>
              <a:rPr lang="en-CA" sz="2100" dirty="0"/>
              <a:t>. </a:t>
            </a:r>
            <a:r>
              <a:rPr lang="fr-CA" sz="1200" kern="1200" dirty="0">
                <a:solidFill>
                  <a:schemeClr val="tx1"/>
                </a:solidFill>
                <a:latin typeface="+mn-lt"/>
                <a:ea typeface="+mn-ea"/>
                <a:cs typeface="+mn-cs"/>
              </a:rPr>
              <a:t>Si vous êtes de l’extérieur de l’organisation, demandez qu’une personne qui connaît bien les ressources internes prenne de 3 à 5 minutes pour les passer en revue avec le groupe</a:t>
            </a:r>
            <a:r>
              <a:rPr lang="en-CA" sz="2100" dirty="0"/>
              <a:t>. </a:t>
            </a:r>
            <a:r>
              <a:rPr lang="fr-CA" sz="1200" kern="1200" dirty="0">
                <a:solidFill>
                  <a:schemeClr val="tx1"/>
                </a:solidFill>
                <a:latin typeface="+mn-lt"/>
                <a:ea typeface="+mn-ea"/>
                <a:cs typeface="+mn-cs"/>
              </a:rPr>
              <a:t>Si ce n’est pas possible, vous pouvez dire </a:t>
            </a:r>
            <a:r>
              <a:rPr lang="en-CA" sz="2100" dirty="0"/>
              <a:t>:</a:t>
            </a:r>
          </a:p>
          <a:p>
            <a:pPr marL="302078" indent="-302078" defTabSz="1611081">
              <a:buFont typeface="Arial" panose="020B0604020202020204" pitchFamily="34" charset="0"/>
              <a:buChar char="•"/>
              <a:defRPr/>
            </a:pPr>
            <a:endParaRPr lang="en-CA" sz="2100" dirty="0"/>
          </a:p>
          <a:p>
            <a:pPr marL="302078" indent="-302078" defTabSz="1611081">
              <a:buFont typeface="Arial" panose="020B0604020202020204" pitchFamily="34" charset="0"/>
              <a:buChar char="•"/>
              <a:defRPr/>
            </a:pPr>
            <a:r>
              <a:rPr lang="fr-CA" sz="1200" kern="1200" dirty="0">
                <a:solidFill>
                  <a:schemeClr val="tx1"/>
                </a:solidFill>
                <a:latin typeface="+mn-lt"/>
                <a:ea typeface="+mn-ea"/>
                <a:cs typeface="+mn-cs"/>
              </a:rPr>
              <a:t>Nous avons inclus un tableau pour vous aider à consigner les ressources disponibles dans l’éventualité où vous en auriez besoin</a:t>
            </a:r>
            <a:r>
              <a:rPr lang="en-CA" sz="2100" dirty="0"/>
              <a:t>. </a:t>
            </a:r>
            <a:br>
              <a:rPr lang="en-CA" sz="2100" dirty="0"/>
            </a:br>
            <a:endParaRPr lang="en-CA" sz="2100" dirty="0"/>
          </a:p>
          <a:p>
            <a:pPr marL="302078" indent="-302078">
              <a:buFont typeface="Arial" panose="020B0604020202020204" pitchFamily="34" charset="0"/>
              <a:buChar char="•"/>
            </a:pPr>
            <a:r>
              <a:rPr lang="fr-CA" sz="1200" kern="1200" dirty="0">
                <a:solidFill>
                  <a:schemeClr val="tx1"/>
                </a:solidFill>
                <a:latin typeface="+mn-lt"/>
                <a:ea typeface="+mn-ea"/>
                <a:cs typeface="+mn-cs"/>
              </a:rPr>
              <a:t>Remplissez ce tableau par vous-même ou demandez une liste des ressources qui existent dans votre organisation, votre communauté ou d’autres associations, avant d’en avoir besoin</a:t>
            </a:r>
            <a:r>
              <a:rPr lang="en-CA" sz="2100" dirty="0"/>
              <a:t>.</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26</a:t>
            </a:fld>
            <a:endParaRPr lang="en-US"/>
          </a:p>
        </p:txBody>
      </p:sp>
    </p:spTree>
    <p:extLst>
      <p:ext uri="{BB962C8B-B14F-4D97-AF65-F5344CB8AC3E}">
        <p14:creationId xmlns:p14="http://schemas.microsoft.com/office/powerpoint/2010/main" val="976005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noProof="0" dirty="0"/>
              <a:t>Toutes les ressources sont offertes gratuitement sur le site </a:t>
            </a:r>
            <a:r>
              <a:rPr lang="fr-CA" noProof="0" dirty="0" err="1"/>
              <a:t>www.strategiesde</a:t>
            </a:r>
            <a:r>
              <a:rPr lang="fr-CA" baseline="0" noProof="0" dirty="0" err="1"/>
              <a:t>sante</a:t>
            </a:r>
            <a:r>
              <a:rPr lang="fr-CA" noProof="0" dirty="0" err="1"/>
              <a:t>mentale.com</a:t>
            </a:r>
            <a:r>
              <a:rPr lang="fr-CA" noProof="0" dirty="0"/>
              <a:t> et vous pouvez les utiliser</a:t>
            </a:r>
            <a:r>
              <a:rPr lang="fr-CA" baseline="0" noProof="0" dirty="0"/>
              <a:t> partout, en tout temps</a:t>
            </a:r>
            <a:r>
              <a:rPr lang="fr-CA" noProof="0"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pPr/>
              <a:t>27</a:t>
            </a:fld>
            <a:endParaRPr lang="en-US"/>
          </a:p>
        </p:txBody>
      </p:sp>
    </p:spTree>
    <p:extLst>
      <p:ext uri="{BB962C8B-B14F-4D97-AF65-F5344CB8AC3E}">
        <p14:creationId xmlns:p14="http://schemas.microsoft.com/office/powerpoint/2010/main" val="491811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latin typeface="+mn-lt"/>
                <a:ea typeface="+mn-ea"/>
                <a:cs typeface="+mn-cs"/>
              </a:rPr>
              <a:t>Avez-vous des questions ou des commentaires que vous aimeriez partager</a:t>
            </a:r>
            <a:r>
              <a:rPr lang="fr-CA" noProof="0" dirty="0"/>
              <a:t>?</a:t>
            </a:r>
          </a:p>
          <a:p>
            <a:endParaRPr lang="fr-CA" noProof="0" dirty="0"/>
          </a:p>
          <a:p>
            <a:r>
              <a:rPr lang="fr-CA" noProof="0" dirty="0"/>
              <a:t>________________________________</a:t>
            </a:r>
          </a:p>
          <a:p>
            <a:r>
              <a:rPr lang="fr-CA" noProof="0" dirty="0"/>
              <a:t>MOT DE LA FIN</a:t>
            </a:r>
          </a:p>
          <a:p>
            <a:r>
              <a:rPr lang="fr-CA" sz="1200" kern="1200" dirty="0">
                <a:solidFill>
                  <a:schemeClr val="tx1"/>
                </a:solidFill>
                <a:latin typeface="+mn-lt"/>
                <a:ea typeface="+mn-ea"/>
                <a:cs typeface="+mn-cs"/>
              </a:rPr>
              <a:t>Je vous remercie d’avoir pris le temps de développer votre résilience. N’oubliez pas que cette ressource est gratuite, et je vous encourage à refaire la démarche chaque année, lorsque vos facteurs de stress changent et que vous êtes prêt à essayer de nouvelles stratégies d’adaptation</a:t>
            </a:r>
            <a:r>
              <a:rPr lang="fr-CA" noProof="0" dirty="0"/>
              <a:t>.</a:t>
            </a: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28</a:t>
            </a:fld>
            <a:endParaRPr lang="en-US"/>
          </a:p>
        </p:txBody>
      </p:sp>
    </p:spTree>
    <p:extLst>
      <p:ext uri="{BB962C8B-B14F-4D97-AF65-F5344CB8AC3E}">
        <p14:creationId xmlns:p14="http://schemas.microsoft.com/office/powerpoint/2010/main" val="294208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defTabSz="1611081">
              <a:spcBef>
                <a:spcPts val="1057"/>
              </a:spcBef>
              <a:spcAft>
                <a:spcPts val="1057"/>
              </a:spcAft>
              <a:buFont typeface="Arial" panose="020B0604020202020204" pitchFamily="34" charset="0"/>
              <a:buChar char="•"/>
              <a:defRPr/>
            </a:pPr>
            <a:r>
              <a:rPr lang="fr-CA" sz="1200" noProof="0" dirty="0"/>
              <a:t>NOTE D’ANIMATION </a:t>
            </a:r>
            <a:r>
              <a:rPr lang="fr-CA" dirty="0"/>
              <a:t>: Veuillez</a:t>
            </a:r>
            <a:r>
              <a:rPr lang="fr-CA" baseline="0" dirty="0"/>
              <a:t> vous </a:t>
            </a:r>
            <a:r>
              <a:rPr lang="fr-CA" dirty="0"/>
              <a:t>assurer, à</a:t>
            </a:r>
            <a:r>
              <a:rPr lang="fr-CA" baseline="0" dirty="0"/>
              <a:t> </a:t>
            </a:r>
            <a:r>
              <a:rPr lang="fr-CA" dirty="0"/>
              <a:t>ce moment-ci,</a:t>
            </a:r>
            <a:r>
              <a:rPr lang="fr-CA" baseline="0" dirty="0"/>
              <a:t> que vous êtes en mesure de fournir les coordonnées (texto, téléphone, emplacement) d’une personne-ressource qui sera disponible pendant toute la durée de l’atelier pour les participants qui ont besoin d’aide ou de soutien</a:t>
            </a:r>
            <a:r>
              <a:rPr lang="fr-CA" dirty="0"/>
              <a:t>.</a:t>
            </a:r>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r>
              <a:rPr lang="fr-CA" dirty="0"/>
              <a:t>Distinction importante – il</a:t>
            </a:r>
            <a:r>
              <a:rPr lang="fr-CA" baseline="0" dirty="0"/>
              <a:t> ne s’agit pas d’une </a:t>
            </a:r>
            <a:r>
              <a:rPr lang="fr-CA" dirty="0"/>
              <a:t>thérapie ni d’un traitement médical. Si vous êtes en situation de crise ou ne vous sentez pas bien, nous vous suggérons</a:t>
            </a:r>
            <a:r>
              <a:rPr lang="fr-CA" baseline="0" dirty="0"/>
              <a:t> de demander à votre </a:t>
            </a:r>
            <a:r>
              <a:rPr lang="fr-CA" dirty="0"/>
              <a:t>professionnel traitant de vous aider à faire votre</a:t>
            </a:r>
            <a:r>
              <a:rPr lang="fr-CA" baseline="0" dirty="0"/>
              <a:t> plan lorsque vous vous sentirez assez bien</a:t>
            </a:r>
            <a:r>
              <a:rPr lang="fr-CA" dirty="0"/>
              <a:t>. </a:t>
            </a:r>
            <a:br>
              <a:rPr lang="fr-CA" dirty="0"/>
            </a:br>
            <a:endParaRPr lang="fr-CA" dirty="0"/>
          </a:p>
          <a:p>
            <a:pPr marL="302078" indent="-302078">
              <a:spcBef>
                <a:spcPts val="1057"/>
              </a:spcBef>
              <a:spcAft>
                <a:spcPts val="1057"/>
              </a:spcAft>
              <a:buFont typeface="Arial" panose="020B0604020202020204" pitchFamily="34" charset="0"/>
              <a:buChar char="•"/>
            </a:pPr>
            <a:r>
              <a:rPr lang="fr-CA" dirty="0"/>
              <a:t>Il n’est pas contre-indiqué que vous participiez </a:t>
            </a:r>
            <a:r>
              <a:rPr lang="fr-CA" baseline="0" dirty="0"/>
              <a:t>à cet atelier, mais il n’est pas réaliste de penser que vous trouverez des stratégies d’adaptation plus saines pendant que vous </a:t>
            </a:r>
            <a:r>
              <a:rPr lang="fr-CA" dirty="0"/>
              <a:t>avez de la difficulté à fonctionner au quotidien. Ce serait</a:t>
            </a:r>
            <a:r>
              <a:rPr lang="fr-CA" baseline="0" dirty="0"/>
              <a:t> comme vous demander d’acquérir de nouvelles compétences mathématiques pendant un examen :</a:t>
            </a:r>
            <a:r>
              <a:rPr lang="fr-CA" dirty="0"/>
              <a:t> ce n’est pas bon pour votre niveau de stress. Par conséquent, si</a:t>
            </a:r>
            <a:r>
              <a:rPr lang="fr-CA" baseline="0" dirty="0"/>
              <a:t> vous êtes dans cette </a:t>
            </a:r>
            <a:r>
              <a:rPr lang="fr-CA" dirty="0"/>
              <a:t>situation, détendez-vous et retenez simplement ce qui </a:t>
            </a:r>
            <a:r>
              <a:rPr lang="fr-CA" baseline="0" dirty="0"/>
              <a:t>vous interpelle</a:t>
            </a:r>
            <a:r>
              <a:rPr lang="fr-CA" dirty="0"/>
              <a:t>. </a:t>
            </a:r>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endParaRPr lang="fr-CA" dirty="0"/>
          </a:p>
          <a:p>
            <a:pPr marL="302078" indent="-302078">
              <a:spcBef>
                <a:spcPts val="1057"/>
              </a:spcBef>
              <a:spcAft>
                <a:spcPts val="1057"/>
              </a:spcAft>
              <a:buFont typeface="Arial" panose="020B0604020202020204" pitchFamily="34" charset="0"/>
              <a:buChar char="•"/>
            </a:pPr>
            <a:endParaRPr lang="fr-CA" dirty="0"/>
          </a:p>
          <a:p>
            <a:pPr>
              <a:spcBef>
                <a:spcPts val="1057"/>
              </a:spcBef>
              <a:spcAft>
                <a:spcPts val="1057"/>
              </a:spcAft>
            </a:pPr>
            <a:endParaRPr lang="fr-CA"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3</a:t>
            </a:fld>
            <a:endParaRPr lang="en-US"/>
          </a:p>
        </p:txBody>
      </p:sp>
    </p:spTree>
    <p:extLst>
      <p:ext uri="{BB962C8B-B14F-4D97-AF65-F5344CB8AC3E}">
        <p14:creationId xmlns:p14="http://schemas.microsoft.com/office/powerpoint/2010/main" val="344465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i="1" noProof="0" dirty="0"/>
              <a:t>La résilience est-elle simplement une façon de blâmer</a:t>
            </a:r>
            <a:r>
              <a:rPr lang="fr-CA" i="1" baseline="0" noProof="0" dirty="0"/>
              <a:t> la </a:t>
            </a:r>
            <a:r>
              <a:rPr lang="fr-CA" i="1" noProof="0" dirty="0"/>
              <a:t>victime?</a:t>
            </a:r>
            <a:br>
              <a:rPr lang="fr-CA" i="1" noProof="0" dirty="0"/>
            </a:br>
            <a:endParaRPr lang="fr-CA" i="1"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Quelques-uns avaient tendance à le penser en raison du message véhiculé autour de la question : </a:t>
            </a:r>
            <a:r>
              <a:rPr lang="fr-CA" sz="1200" i="1" kern="1200" dirty="0">
                <a:solidFill>
                  <a:schemeClr val="tx1"/>
                </a:solidFill>
                <a:latin typeface="+mn-lt"/>
                <a:ea typeface="+mn-ea"/>
                <a:cs typeface="+mn-cs"/>
              </a:rPr>
              <a:t>Nous continuerons d’avoir une relation ou un milieu de travail ou une classe toxique, et </a:t>
            </a:r>
            <a:r>
              <a:rPr lang="fr-CA" sz="1200" i="1" u="sng" kern="1200" dirty="0">
                <a:solidFill>
                  <a:schemeClr val="tx1"/>
                </a:solidFill>
                <a:latin typeface="+mn-lt"/>
                <a:ea typeface="+mn-ea"/>
                <a:cs typeface="+mn-cs"/>
              </a:rPr>
              <a:t>vous</a:t>
            </a:r>
            <a:r>
              <a:rPr lang="fr-CA" sz="1200" i="1" kern="1200" dirty="0">
                <a:solidFill>
                  <a:schemeClr val="tx1"/>
                </a:solidFill>
                <a:latin typeface="+mn-lt"/>
                <a:ea typeface="+mn-ea"/>
                <a:cs typeface="+mn-cs"/>
              </a:rPr>
              <a:t> n’avez qu’à vous adapter en devenant plus résilient. </a:t>
            </a:r>
            <a:r>
              <a:rPr lang="fr-CA" sz="1200" kern="1200" dirty="0">
                <a:solidFill>
                  <a:schemeClr val="tx1"/>
                </a:solidFill>
                <a:latin typeface="+mn-lt"/>
                <a:ea typeface="+mn-ea"/>
                <a:cs typeface="+mn-cs"/>
              </a:rPr>
              <a:t>Le message communiqué aux personnes qui se faisaient intimider, ridiculiser, humilier ou imposer des exigences excessives était essentiellement le suivant : </a:t>
            </a:r>
            <a:r>
              <a:rPr lang="fr-CA" sz="1200" i="1" kern="1200" dirty="0">
                <a:solidFill>
                  <a:schemeClr val="tx1"/>
                </a:solidFill>
                <a:latin typeface="+mn-lt"/>
                <a:ea typeface="+mn-ea"/>
                <a:cs typeface="+mn-cs"/>
              </a:rPr>
              <a:t>Vous n’avez qu’à souffrir en silence ou à vous endurcir. Vous devez être plus résilient et moins sensible. </a:t>
            </a:r>
            <a:br>
              <a:rPr lang="fr-FR" sz="1200" i="0" kern="1200" dirty="0">
                <a:solidFill>
                  <a:schemeClr val="tx1"/>
                </a:solidFill>
                <a:latin typeface="+mn-lt"/>
                <a:ea typeface="+mn-ea"/>
                <a:cs typeface="+mn-cs"/>
              </a:rPr>
            </a:br>
            <a:endParaRPr lang="fr-FR" sz="1200" i="0" kern="1200" dirty="0">
              <a:solidFill>
                <a:schemeClr val="tx1"/>
              </a:solidFill>
              <a:latin typeface="+mn-lt"/>
              <a:ea typeface="+mn-ea"/>
              <a:cs typeface="+mn-cs"/>
            </a:endParaRPr>
          </a:p>
          <a:p>
            <a:pPr marL="302078" indent="-302078">
              <a:buFont typeface="Arial" panose="020B0604020202020204" pitchFamily="34" charset="0"/>
              <a:buChar char="•"/>
            </a:pPr>
            <a:r>
              <a:rPr lang="fr-CA" sz="1200" kern="1200" dirty="0">
                <a:solidFill>
                  <a:schemeClr val="tx1"/>
                </a:solidFill>
                <a:latin typeface="+mn-lt"/>
                <a:ea typeface="+mn-ea"/>
                <a:cs typeface="+mn-cs"/>
              </a:rPr>
              <a:t>Autrement dit – blâmons la victime. Les tenants d’une telle approche avaient toutefois une conception erronée de la notion de résilience.</a:t>
            </a:r>
            <a:endParaRPr lang="fr-CA" i="0" noProof="0" dirty="0"/>
          </a:p>
          <a:p>
            <a:endParaRPr lang="fr-CA" i="0" noProof="0" dirty="0"/>
          </a:p>
        </p:txBody>
      </p:sp>
      <p:sp>
        <p:nvSpPr>
          <p:cNvPr id="4" name="Slide Number Placeholder 3"/>
          <p:cNvSpPr>
            <a:spLocks noGrp="1"/>
          </p:cNvSpPr>
          <p:nvPr>
            <p:ph type="sldNum" sz="quarter" idx="5"/>
          </p:nvPr>
        </p:nvSpPr>
        <p:spPr/>
        <p:txBody>
          <a:bodyPr/>
          <a:lstStyle/>
          <a:p>
            <a:fld id="{095C8513-1CA2-4E61-94ED-AE7D2B383338}" type="slidenum">
              <a:rPr lang="en-US" smtClean="0"/>
              <a:pPr/>
              <a:t>4</a:t>
            </a:fld>
            <a:endParaRPr lang="en-US"/>
          </a:p>
        </p:txBody>
      </p:sp>
    </p:spTree>
    <p:extLst>
      <p:ext uri="{BB962C8B-B14F-4D97-AF65-F5344CB8AC3E}">
        <p14:creationId xmlns:p14="http://schemas.microsoft.com/office/powerpoint/2010/main" val="202691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noProof="0" dirty="0"/>
              <a:t>Nombre de ces événements font partie de la vie et nous ne pourrons tous les éviter. Ainsi, au lieu de voir la résilience comme une attitude </a:t>
            </a:r>
            <a:r>
              <a:rPr lang="fr-CA" i="0" noProof="0" dirty="0"/>
              <a:t>de </a:t>
            </a:r>
            <a:r>
              <a:rPr lang="fr-CA" i="1" noProof="0" dirty="0"/>
              <a:t>blâme envers la victime</a:t>
            </a:r>
            <a:r>
              <a:rPr lang="fr-CA" noProof="0" dirty="0"/>
              <a:t>, commençons à la voir comme une </a:t>
            </a:r>
            <a:r>
              <a:rPr lang="fr-CA" i="1" noProof="0" dirty="0"/>
              <a:t>force qui donne des moyens d’agir.</a:t>
            </a:r>
            <a:endParaRPr lang="fr-CA" noProof="0" dirty="0"/>
          </a:p>
          <a:p>
            <a:pPr marL="302078" indent="-302078">
              <a:buFont typeface="Arial" panose="020B0604020202020204" pitchFamily="34" charset="0"/>
              <a:buChar char="•"/>
            </a:pPr>
            <a:endParaRPr lang="fr-CA" noProof="0" dirty="0"/>
          </a:p>
          <a:p>
            <a:pPr marL="302078" indent="-302078">
              <a:buFont typeface="Arial" panose="020B0604020202020204" pitchFamily="34" charset="0"/>
              <a:buChar char="•"/>
            </a:pPr>
            <a:r>
              <a:rPr lang="fr-CA" noProof="0" dirty="0"/>
              <a:t>Quelle que soit votre </a:t>
            </a:r>
            <a:r>
              <a:rPr lang="fr-CA" sz="1200" kern="1200" dirty="0">
                <a:solidFill>
                  <a:schemeClr val="tx1"/>
                </a:solidFill>
                <a:latin typeface="+mn-lt"/>
                <a:ea typeface="+mn-ea"/>
                <a:cs typeface="+mn-cs"/>
              </a:rPr>
              <a:t>situation personnelle ou professionnelle, accroître votre résilience vous permettra d’avoir une meilleure qualité de vie. Vous le méritez</a:t>
            </a:r>
            <a:r>
              <a:rPr lang="fr-CA" noProof="0" dirty="0"/>
              <a:t>.</a:t>
            </a:r>
          </a:p>
        </p:txBody>
      </p:sp>
      <p:sp>
        <p:nvSpPr>
          <p:cNvPr id="4" name="Slide Number Placeholder 3"/>
          <p:cNvSpPr>
            <a:spLocks noGrp="1"/>
          </p:cNvSpPr>
          <p:nvPr>
            <p:ph type="sldNum" sz="quarter" idx="5"/>
          </p:nvPr>
        </p:nvSpPr>
        <p:spPr/>
        <p:txBody>
          <a:bodyPr/>
          <a:lstStyle/>
          <a:p>
            <a:fld id="{095C8513-1CA2-4E61-94ED-AE7D2B383338}" type="slidenum">
              <a:rPr lang="en-US" smtClean="0"/>
              <a:pPr/>
              <a:t>5</a:t>
            </a:fld>
            <a:endParaRPr lang="en-US"/>
          </a:p>
        </p:txBody>
      </p:sp>
    </p:spTree>
    <p:extLst>
      <p:ext uri="{BB962C8B-B14F-4D97-AF65-F5344CB8AC3E}">
        <p14:creationId xmlns:p14="http://schemas.microsoft.com/office/powerpoint/2010/main" val="335296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noProof="0" dirty="0">
                <a:solidFill>
                  <a:srgbClr val="FF0000"/>
                </a:solidFill>
              </a:rPr>
              <a:t>Durant notre analyse documentaire, nous avons compris que la résilience pouvait également aider à prévenir l’épuisement professionnel, ou </a:t>
            </a:r>
            <a:r>
              <a:rPr lang="fr-CA" i="1" noProof="0" dirty="0">
                <a:solidFill>
                  <a:srgbClr val="FF0000"/>
                </a:solidFill>
              </a:rPr>
              <a:t>burnout</a:t>
            </a:r>
            <a:r>
              <a:rPr lang="fr-CA" noProof="0" dirty="0">
                <a:solidFill>
                  <a:srgbClr val="FF0000"/>
                </a:solidFill>
              </a:rPr>
              <a:t> – qui se caractérise par l’épuisement des réserves</a:t>
            </a:r>
            <a:r>
              <a:rPr lang="fr-CA" baseline="0" noProof="0" dirty="0">
                <a:solidFill>
                  <a:srgbClr val="FF0000"/>
                </a:solidFill>
              </a:rPr>
              <a:t> </a:t>
            </a:r>
            <a:r>
              <a:rPr lang="fr-CA" noProof="0" dirty="0">
                <a:solidFill>
                  <a:srgbClr val="FF0000"/>
                </a:solidFill>
              </a:rPr>
              <a:t>d’énergie</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Souvent,</a:t>
            </a:r>
            <a:r>
              <a:rPr lang="fr-CA" sz="1200" kern="1200" baseline="0" dirty="0">
                <a:solidFill>
                  <a:schemeClr val="tx1"/>
                </a:solidFill>
                <a:latin typeface="+mn-lt"/>
                <a:ea typeface="+mn-ea"/>
                <a:cs typeface="+mn-cs"/>
              </a:rPr>
              <a:t> les personnes en épuisement avaient </a:t>
            </a:r>
            <a:r>
              <a:rPr lang="fr-CA" sz="1200" kern="1200" dirty="0">
                <a:solidFill>
                  <a:schemeClr val="tx1"/>
                </a:solidFill>
                <a:latin typeface="+mn-lt"/>
                <a:ea typeface="+mn-ea"/>
                <a:cs typeface="+mn-cs"/>
              </a:rPr>
              <a:t>brûlé la chandelle par les deux bouts en travaillant continuellement au-delà de leurs capacités</a:t>
            </a:r>
            <a:r>
              <a:rPr lang="fr-CA" noProof="0" dirty="0"/>
              <a:t>. E</a:t>
            </a:r>
            <a:r>
              <a:rPr lang="fr-CA" baseline="0" noProof="0" dirty="0"/>
              <a:t>lles avaient fini par épuiser leur </a:t>
            </a:r>
            <a:r>
              <a:rPr lang="fr-CA" noProof="0" dirty="0"/>
              <a:t>réserve d’énergie mentale et ne plus arriver à surmonter leurs difficultés.</a:t>
            </a:r>
            <a:br>
              <a:rPr lang="fr-CA" noProof="0" dirty="0"/>
            </a:br>
            <a:endParaRPr lang="fr-CA" noProof="0" dirty="0"/>
          </a:p>
          <a:p>
            <a:pPr marL="302078" indent="-302078">
              <a:buFont typeface="Arial" panose="020B0604020202020204" pitchFamily="34" charset="0"/>
              <a:buChar char="•"/>
            </a:pPr>
            <a:r>
              <a:rPr lang="fr-CA" noProof="0" dirty="0"/>
              <a:t>Le manque de reconnaissance est un autre thème commun. La plupart n’avaient</a:t>
            </a:r>
            <a:r>
              <a:rPr lang="fr-CA" baseline="0" noProof="0" dirty="0"/>
              <a:t> pas le sentiment que leurs </a:t>
            </a:r>
            <a:r>
              <a:rPr lang="fr-CA" noProof="0" dirty="0"/>
              <a:t>efforts étaient</a:t>
            </a:r>
            <a:r>
              <a:rPr lang="fr-CA" baseline="0" noProof="0" dirty="0"/>
              <a:t> reconnus ou appréciés</a:t>
            </a:r>
            <a:r>
              <a:rPr lang="fr-CA" noProof="0" dirty="0"/>
              <a:t>.</a:t>
            </a:r>
            <a:br>
              <a:rPr lang="fr-CA" noProof="0" dirty="0"/>
            </a:br>
            <a:endParaRPr lang="fr-CA" noProof="0" dirty="0"/>
          </a:p>
          <a:p>
            <a:pPr marL="302078" indent="-302078">
              <a:buFont typeface="Arial" panose="020B0604020202020204" pitchFamily="34" charset="0"/>
              <a:buChar char="•"/>
            </a:pPr>
            <a:r>
              <a:rPr lang="fr-CA" noProof="0" dirty="0"/>
              <a:t>Dans certains cas, </a:t>
            </a:r>
            <a:r>
              <a:rPr lang="fr-CA" sz="1200" kern="1200" dirty="0">
                <a:solidFill>
                  <a:schemeClr val="tx1"/>
                </a:solidFill>
                <a:latin typeface="+mn-lt"/>
                <a:ea typeface="+mn-ea"/>
                <a:cs typeface="+mn-cs"/>
              </a:rPr>
              <a:t>les proches leur en voulaient de consacrer autant d’énergie au travail ou à des activités dont ils ne faisaient pas partie. Cet aspect peut contribuer à exacerber le stress et la tension dans les relations personnelles</a:t>
            </a:r>
            <a:r>
              <a:rPr lang="fr-CA" noProof="0" dirty="0"/>
              <a:t>.</a:t>
            </a:r>
            <a:br>
              <a:rPr lang="fr-CA" noProof="0" dirty="0"/>
            </a:br>
            <a:r>
              <a:rPr lang="fr-CA" noProof="0" dirty="0"/>
              <a:t> </a:t>
            </a:r>
          </a:p>
          <a:p>
            <a:pPr marL="302078" indent="-302078">
              <a:buFont typeface="Arial" panose="020B0604020202020204" pitchFamily="34" charset="0"/>
              <a:buChar char="•"/>
            </a:pPr>
            <a:r>
              <a:rPr lang="fr-CA" noProof="0" dirty="0"/>
              <a:t>Un autre élément d’intérêt, c’est que nombre de personnes épuisées</a:t>
            </a:r>
            <a:r>
              <a:rPr lang="fr-CA" baseline="0" noProof="0" dirty="0"/>
              <a:t> </a:t>
            </a:r>
            <a:r>
              <a:rPr lang="fr-CA" noProof="0" dirty="0"/>
              <a:t>ont dépassé leurs limites de façon continue pendant des années ou des décennies. </a:t>
            </a:r>
            <a:r>
              <a:rPr lang="fr-CA" sz="1200" kern="1200" dirty="0">
                <a:solidFill>
                  <a:schemeClr val="tx1"/>
                </a:solidFill>
                <a:latin typeface="+mn-lt"/>
                <a:ea typeface="+mn-ea"/>
                <a:cs typeface="+mn-cs"/>
              </a:rPr>
              <a:t>Habituellement, le point de rupture arrive lorsque la personne se sent trahie ou que son intégrité est mise en doute</a:t>
            </a:r>
            <a:r>
              <a:rPr lang="fr-CA" noProof="0"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pPr/>
              <a:t>6</a:t>
            </a:fld>
            <a:endParaRPr lang="en-US"/>
          </a:p>
        </p:txBody>
      </p:sp>
    </p:spTree>
    <p:extLst>
      <p:ext uri="{BB962C8B-B14F-4D97-AF65-F5344CB8AC3E}">
        <p14:creationId xmlns:p14="http://schemas.microsoft.com/office/powerpoint/2010/main" val="1771452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L’analyse documentaire a également visé à découvrir quelles personnes sont plus susceptibles d’être atteintes du TSPT, pourquoi certaines personnes confrontées à des drames horribles semblent réussir à s’en remettre</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Vous l’avez deviné — la </a:t>
            </a:r>
            <a:r>
              <a:rPr lang="fr-CA" noProof="0" dirty="0"/>
              <a:t>résilience.</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Les personnes atteintes du TSPT ou d’un trouble anxieux après avoir été exposées à un incident traumatique disent souvent avoir vécu de l’impuissance dans la situation</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Ce sentiment est pire si elles perçoivent que le traumatisme découle d’un geste cruel délibéré. La personne peut alors rester avec l’angoisse que la cruauté délibérée est partout</a:t>
            </a:r>
            <a:r>
              <a:rPr lang="fr-CA" noProof="0" dirty="0"/>
              <a:t>. </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Une autre expérience que vivent souvent les personnes atteintes du TSPT est de sentir blâmées – soit directement pour l’incident traumatique, soit indirectement par des questions maladroites telles que : « Pourquoi n’as-tu pas fait ceci ou cela? »</a:t>
            </a:r>
            <a:br>
              <a:rPr lang="fr-CA" i="1" noProof="0" dirty="0"/>
            </a:br>
            <a:endParaRPr lang="fr-CA" i="1"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S’il est intériorisé, le blâme peut avoir un effet dévastateur. Pensons par exemple à un ambulancier paramédical qui a été bien préparé à faire face aux traumatismes, mais qui ne s’attendait pas à arriver sur la scène d’un accident où il n’a pas réussi à sauver un enfant qui pouvait même lui rappeler son propre enfant. De retour à la centrale, si on lui demande pourquoi il n’a pas suivi le protocole normalisé, il peut intérioriser ce commentaire comme un blâme alors qu’en fait, la question fait partie d’une procédure courante qui vise simplement à vérifier si les intervenants ont agi au mieux dans la situation</a:t>
            </a:r>
            <a:r>
              <a:rPr lang="fr-CA" i="0" noProof="0" dirty="0"/>
              <a:t>.</a:t>
            </a:r>
          </a:p>
        </p:txBody>
      </p:sp>
      <p:sp>
        <p:nvSpPr>
          <p:cNvPr id="4" name="Slide Number Placeholder 3"/>
          <p:cNvSpPr>
            <a:spLocks noGrp="1"/>
          </p:cNvSpPr>
          <p:nvPr>
            <p:ph type="sldNum" sz="quarter" idx="5"/>
          </p:nvPr>
        </p:nvSpPr>
        <p:spPr/>
        <p:txBody>
          <a:bodyPr/>
          <a:lstStyle/>
          <a:p>
            <a:fld id="{095C8513-1CA2-4E61-94ED-AE7D2B383338}" type="slidenum">
              <a:rPr lang="en-US" smtClean="0"/>
              <a:pPr/>
              <a:t>7</a:t>
            </a:fld>
            <a:endParaRPr lang="en-US"/>
          </a:p>
        </p:txBody>
      </p:sp>
    </p:spTree>
    <p:extLst>
      <p:ext uri="{BB962C8B-B14F-4D97-AF65-F5344CB8AC3E}">
        <p14:creationId xmlns:p14="http://schemas.microsoft.com/office/powerpoint/2010/main" val="187582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L’étude s’est également intéressée aux nombreuses personnes qui sont fortement ébranlées par une situation de conflit, de séparation ou d’intimidation. Certaines étaient tellement bouleversées qu’elles ont dû s’absenter du travail ou manquer des cours en raison d’une maladie liée au stress</a:t>
            </a:r>
            <a:r>
              <a:rPr lang="fr-CA" noProof="0" dirty="0"/>
              <a:t>.</a:t>
            </a:r>
            <a:br>
              <a:rPr lang="fr-CA" noProof="0" dirty="0"/>
            </a:br>
            <a:endParaRPr lang="fr-CA" noProof="0" dirty="0"/>
          </a:p>
          <a:p>
            <a:pPr marL="302078" indent="-302078" defTabSz="1611081">
              <a:buFont typeface="Arial" panose="020B0604020202020204" pitchFamily="34" charset="0"/>
              <a:buChar char="•"/>
              <a:defRPr/>
            </a:pPr>
            <a:r>
              <a:rPr lang="fr-CA" sz="1200" kern="1200" dirty="0">
                <a:solidFill>
                  <a:schemeClr val="tx1"/>
                </a:solidFill>
                <a:latin typeface="+mn-lt"/>
                <a:ea typeface="+mn-ea"/>
                <a:cs typeface="+mn-cs"/>
              </a:rPr>
              <a:t>Nous savons de la </a:t>
            </a:r>
            <a:r>
              <a:rPr lang="fr-CA" sz="1200" kern="1200" dirty="0" err="1">
                <a:solidFill>
                  <a:schemeClr val="tx1"/>
                </a:solidFill>
                <a:latin typeface="+mn-lt"/>
                <a:ea typeface="+mn-ea"/>
                <a:cs typeface="+mn-cs"/>
              </a:rPr>
              <a:t>WorkSafeBC</a:t>
            </a:r>
            <a:r>
              <a:rPr lang="fr-CA" sz="1200" kern="1200" dirty="0">
                <a:solidFill>
                  <a:schemeClr val="tx1"/>
                </a:solidFill>
                <a:latin typeface="+mn-lt"/>
                <a:ea typeface="+mn-ea"/>
                <a:cs typeface="+mn-cs"/>
              </a:rPr>
              <a:t>, qui couvre certaines demandes d’indemnisation pour intimidation, et de la Commission de la sécurité professionnelle et de l’assurance contre les accidents du travail (WSIB en Ontario), qui couvre certaines demandes d’indemnisation pour stress mental chronique au travail, que la majorité des demandes sont rejetées</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La raison est que, même si la situation devient intolérable au point où l’on décide de porter plainte, il n’est pas possible de confirmer que les gestes de la personne accusée constituent la principale cause ou la seule cause à l’origine d’un trouble de santé mentale, ou bien les motivations de la personne accusée n’étaient peut-être pas claires. Une situation de ce genre n’apporte aucune résolution saine, ni à l’accusateur, ni à l’accusé</a:t>
            </a:r>
            <a:r>
              <a:rPr lang="fr-CA" noProof="0" dirty="0"/>
              <a:t>.</a:t>
            </a:r>
            <a:br>
              <a:rPr lang="fr-CA" noProof="0" dirty="0"/>
            </a:br>
            <a:r>
              <a:rPr lang="fr-CA" noProof="0" dirty="0"/>
              <a:t>  </a:t>
            </a:r>
          </a:p>
          <a:p>
            <a:pPr marL="302078" indent="-302078">
              <a:buFont typeface="Arial" panose="020B0604020202020204" pitchFamily="34" charset="0"/>
              <a:buChar char="•"/>
            </a:pPr>
            <a:r>
              <a:rPr lang="fr-CA" sz="1200" kern="1200" dirty="0">
                <a:solidFill>
                  <a:schemeClr val="tx1"/>
                </a:solidFill>
                <a:latin typeface="+mn-lt"/>
                <a:ea typeface="+mn-ea"/>
                <a:cs typeface="+mn-cs"/>
              </a:rPr>
              <a:t>Qu’est-ce qui aurait pu modifier ce résultat négatif pour ces personnes? Vous l’avez encore deviné – la résilience</a:t>
            </a:r>
            <a:r>
              <a:rPr lang="fr-CA" noProof="0"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pPr/>
              <a:t>8</a:t>
            </a:fld>
            <a:endParaRPr lang="en-US"/>
          </a:p>
        </p:txBody>
      </p:sp>
    </p:spTree>
    <p:extLst>
      <p:ext uri="{BB962C8B-B14F-4D97-AF65-F5344CB8AC3E}">
        <p14:creationId xmlns:p14="http://schemas.microsoft.com/office/powerpoint/2010/main" val="386152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78" indent="-302078">
              <a:buFont typeface="Arial" panose="020B0604020202020204" pitchFamily="34" charset="0"/>
              <a:buChar char="•"/>
            </a:pPr>
            <a:r>
              <a:rPr lang="fr-CA" sz="1200" kern="1200" dirty="0">
                <a:solidFill>
                  <a:schemeClr val="tx1"/>
                </a:solidFill>
                <a:latin typeface="+mn-lt"/>
                <a:ea typeface="+mn-ea"/>
                <a:cs typeface="+mn-cs"/>
              </a:rPr>
              <a:t>Lorsqu’on rassemble tous les éléments négatifs des situations d’épuisement professionnel, de traumatisme et de conflit, nous pouvons voir leurs points communs</a:t>
            </a:r>
            <a:r>
              <a:rPr lang="fr-CA" noProof="0" dirty="0"/>
              <a:t>.</a:t>
            </a:r>
            <a:br>
              <a:rPr lang="fr-CA" noProof="0" dirty="0"/>
            </a:br>
            <a:endParaRPr lang="fr-CA" noProof="0" dirty="0"/>
          </a:p>
          <a:p>
            <a:pPr marL="302078" indent="-302078">
              <a:buFont typeface="Arial" panose="020B0604020202020204" pitchFamily="34" charset="0"/>
              <a:buChar char="•"/>
            </a:pPr>
            <a:r>
              <a:rPr lang="fr-CA" sz="1200" kern="1200" dirty="0">
                <a:solidFill>
                  <a:schemeClr val="tx1"/>
                </a:solidFill>
                <a:latin typeface="+mn-lt"/>
                <a:ea typeface="+mn-ea"/>
                <a:cs typeface="+mn-cs"/>
              </a:rPr>
              <a:t>Et nous pouvons voir comment ces éléments ont la capacité de briser n’importe lequel d’entre nous au fil du temps – surtout si nous sommes déjà vulnérables en raison de pressions familiales, professionnelles, scolaires, financières ou de problèmes de santé</a:t>
            </a:r>
            <a:r>
              <a:rPr lang="fr-CA" noProof="0"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pPr/>
              <a:t>9</a:t>
            </a:fld>
            <a:endParaRPr lang="en-US"/>
          </a:p>
        </p:txBody>
      </p:sp>
    </p:spTree>
    <p:extLst>
      <p:ext uri="{BB962C8B-B14F-4D97-AF65-F5344CB8AC3E}">
        <p14:creationId xmlns:p14="http://schemas.microsoft.com/office/powerpoint/2010/main" val="396828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no logo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38790" cy="4537424"/>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781835" y="1369695"/>
            <a:ext cx="5020252" cy="1813418"/>
          </a:xfrm>
        </p:spPr>
        <p:txBody>
          <a:bodyPr anchor="b">
            <a:noAutofit/>
          </a:bodyPr>
          <a:lstStyle>
            <a:lvl1pPr algn="l">
              <a:defRPr sz="4800">
                <a:solidFill>
                  <a:srgbClr val="007E7F"/>
                </a:solidFill>
              </a:defRPr>
            </a:lvl1pPr>
          </a:lstStyle>
          <a:p>
            <a:r>
              <a:rPr lang="en-US" dirty="0"/>
              <a:t>Click to edit Master title style</a:t>
            </a:r>
          </a:p>
        </p:txBody>
      </p:sp>
      <p:sp>
        <p:nvSpPr>
          <p:cNvPr id="12" name="Subtitle 2">
            <a:extLst>
              <a:ext uri="{FF2B5EF4-FFF2-40B4-BE49-F238E27FC236}">
                <a16:creationId xmlns:a16="http://schemas.microsoft.com/office/drawing/2014/main" id="{558AE939-8E03-4C31-9D66-970A23FF82A3}"/>
              </a:ext>
            </a:extLst>
          </p:cNvPr>
          <p:cNvSpPr>
            <a:spLocks noGrp="1"/>
          </p:cNvSpPr>
          <p:nvPr>
            <p:ph type="subTitle" idx="1"/>
          </p:nvPr>
        </p:nvSpPr>
        <p:spPr>
          <a:xfrm>
            <a:off x="6781800" y="3410167"/>
            <a:ext cx="5029200"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a:extLst>
              <a:ext uri="{FF2B5EF4-FFF2-40B4-BE49-F238E27FC236}">
                <a16:creationId xmlns:a16="http://schemas.microsoft.com/office/drawing/2014/main" id="{28FA349A-FF31-584B-8FDD-12572F4691DA}"/>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endParaRPr lang="en-US" dirty="0"/>
          </a:p>
        </p:txBody>
      </p:sp>
      <p:cxnSp>
        <p:nvCxnSpPr>
          <p:cNvPr id="6" name="Straight Connector 5">
            <a:extLst>
              <a:ext uri="{FF2B5EF4-FFF2-40B4-BE49-F238E27FC236}">
                <a16:creationId xmlns:a16="http://schemas.microsoft.com/office/drawing/2014/main" id="{342998E1-7E52-BB42-B48D-F9E219699ADE}"/>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226821"/>
      </p:ext>
    </p:extLst>
  </p:cSld>
  <p:clrMapOvr>
    <a:masterClrMapping/>
  </p:clrMapOvr>
  <p:hf hdr="0"/>
  <p:extLst>
    <p:ext uri="{DCECCB84-F9BA-43D5-87BE-67443E8EF086}">
      <p15:sldGuideLst xmlns:p15="http://schemas.microsoft.com/office/powerpoint/2012/main">
        <p15:guide id="1" pos="4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7E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D4B9-844B-481A-901D-4FD67391BA29}"/>
              </a:ext>
            </a:extLst>
          </p:cNvPr>
          <p:cNvSpPr>
            <a:spLocks noGrp="1"/>
          </p:cNvSpPr>
          <p:nvPr>
            <p:ph type="title"/>
          </p:nvPr>
        </p:nvSpPr>
        <p:spPr>
          <a:xfrm>
            <a:off x="384174" y="1086929"/>
            <a:ext cx="11420729" cy="2342072"/>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9A1DCEF-4DE5-40BD-9FE1-433E30AAA615}"/>
              </a:ext>
            </a:extLst>
          </p:cNvPr>
          <p:cNvSpPr>
            <a:spLocks noGrp="1"/>
          </p:cNvSpPr>
          <p:nvPr>
            <p:ph type="body" idx="1"/>
          </p:nvPr>
        </p:nvSpPr>
        <p:spPr>
          <a:xfrm>
            <a:off x="384174" y="4724569"/>
            <a:ext cx="11420729" cy="136508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660D5329-D68C-3048-A579-F7CDD10ED416}"/>
              </a:ext>
            </a:extLst>
          </p:cNvPr>
          <p:cNvSpPr/>
          <p:nvPr userDrawn="1"/>
        </p:nvSpPr>
        <p:spPr>
          <a:xfrm>
            <a:off x="0" y="6248804"/>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08620-B174-684A-AFF7-8916FC8489C5}"/>
              </a:ext>
            </a:extLst>
          </p:cNvPr>
          <p:cNvSpPr/>
          <p:nvPr userDrawn="1"/>
        </p:nvSpPr>
        <p:spPr>
          <a:xfrm>
            <a:off x="8403771" y="149290"/>
            <a:ext cx="45719" cy="124408"/>
          </a:xfrm>
          <a:prstGeom prst="rect">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food&#10;&#10;Description automatically generated">
            <a:extLst>
              <a:ext uri="{FF2B5EF4-FFF2-40B4-BE49-F238E27FC236}">
                <a16:creationId xmlns:a16="http://schemas.microsoft.com/office/drawing/2014/main" id="{AB9DC364-5AE9-F447-8225-495247116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11" name="Picture 10" descr="A close up of a logo&#10;&#10;Description automatically generated">
            <a:extLst>
              <a:ext uri="{FF2B5EF4-FFF2-40B4-BE49-F238E27FC236}">
                <a16:creationId xmlns:a16="http://schemas.microsoft.com/office/drawing/2014/main" id="{DE9181F9-35D5-3948-A2EA-D0413C4A36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spTree>
    <p:extLst>
      <p:ext uri="{BB962C8B-B14F-4D97-AF65-F5344CB8AC3E}">
        <p14:creationId xmlns:p14="http://schemas.microsoft.com/office/powerpoint/2010/main" val="2810927490"/>
      </p:ext>
    </p:extLst>
  </p:cSld>
  <p:clrMapOvr>
    <a:masterClrMapping/>
  </p:clrMapOvr>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3282-AD49-4621-B10F-F1C1C20EAEB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027F03-B746-4206-AC6E-604245BD809E}"/>
              </a:ext>
            </a:extLst>
          </p:cNvPr>
          <p:cNvSpPr>
            <a:spLocks noGrp="1"/>
          </p:cNvSpPr>
          <p:nvPr>
            <p:ph sz="half" idx="1"/>
          </p:nvPr>
        </p:nvSpPr>
        <p:spPr>
          <a:xfrm>
            <a:off x="384047" y="1298448"/>
            <a:ext cx="5577840" cy="48051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CA0138A-CD2E-4629-9FCE-75FB154293B0}"/>
              </a:ext>
            </a:extLst>
          </p:cNvPr>
          <p:cNvSpPr>
            <a:spLocks noGrp="1"/>
          </p:cNvSpPr>
          <p:nvPr>
            <p:ph sz="half" idx="2"/>
          </p:nvPr>
        </p:nvSpPr>
        <p:spPr>
          <a:xfrm>
            <a:off x="6172200" y="1298448"/>
            <a:ext cx="5577840" cy="48051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9F2DB705-EBF1-E641-8D7C-354A4BE4333F}"/>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food&#10;&#10;Description automatically generated">
            <a:extLst>
              <a:ext uri="{FF2B5EF4-FFF2-40B4-BE49-F238E27FC236}">
                <a16:creationId xmlns:a16="http://schemas.microsoft.com/office/drawing/2014/main" id="{32CF409A-39F1-014D-8A92-275CA92DC4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9" name="Picture 8" descr="A close up of a logo&#10;&#10;Description automatically generated">
            <a:extLst>
              <a:ext uri="{FF2B5EF4-FFF2-40B4-BE49-F238E27FC236}">
                <a16:creationId xmlns:a16="http://schemas.microsoft.com/office/drawing/2014/main" id="{245C1561-6C69-8C4A-808C-E76BCEB4F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0" name="Straight Connector 9">
            <a:extLst>
              <a:ext uri="{FF2B5EF4-FFF2-40B4-BE49-F238E27FC236}">
                <a16:creationId xmlns:a16="http://schemas.microsoft.com/office/drawing/2014/main" id="{301C2103-9C60-F94F-87B8-8107ED63D6FE}"/>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23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3282-AD49-4621-B10F-F1C1C20EAEB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027F03-B746-4206-AC6E-604245BD809E}"/>
              </a:ext>
            </a:extLst>
          </p:cNvPr>
          <p:cNvSpPr>
            <a:spLocks noGrp="1"/>
          </p:cNvSpPr>
          <p:nvPr>
            <p:ph sz="half" idx="1"/>
          </p:nvPr>
        </p:nvSpPr>
        <p:spPr>
          <a:xfrm>
            <a:off x="384046" y="1298448"/>
            <a:ext cx="6372803" cy="4805172"/>
          </a:xfrm>
        </p:spPr>
        <p:txBody>
          <a:bodyPr/>
          <a:lstStyle>
            <a:lvl1pPr>
              <a:spcAft>
                <a:spcPts val="800"/>
              </a:spcAft>
              <a:defRPr sz="2800"/>
            </a:lvl1pPr>
            <a:lvl2pPr>
              <a:spcAft>
                <a:spcPts val="800"/>
              </a:spcAft>
              <a:defRPr sz="2400"/>
            </a:lvl2pPr>
            <a:lvl3pPr>
              <a:spcAft>
                <a:spcPts val="800"/>
              </a:spcAft>
              <a:defRPr sz="2000"/>
            </a:lvl3pPr>
            <a:lvl4pPr>
              <a:spcAft>
                <a:spcPts val="800"/>
              </a:spcAft>
              <a:defRPr sz="1800"/>
            </a:lvl4pPr>
            <a:lvl5pPr>
              <a:spcAft>
                <a:spcPts val="8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BD9F09E4-2FD2-744D-A409-5C68A87E258F}"/>
              </a:ext>
            </a:extLst>
          </p:cNvPr>
          <p:cNvSpPr>
            <a:spLocks noGrp="1"/>
          </p:cNvSpPr>
          <p:nvPr>
            <p:ph type="pic" sz="quarter" idx="11"/>
          </p:nvPr>
        </p:nvSpPr>
        <p:spPr>
          <a:xfrm>
            <a:off x="7005637" y="1298575"/>
            <a:ext cx="4805363" cy="4805363"/>
          </a:xfrm>
        </p:spPr>
        <p:txBody>
          <a:bodyPr/>
          <a:lstStyle/>
          <a:p>
            <a:endParaRPr lang="en-US"/>
          </a:p>
        </p:txBody>
      </p:sp>
      <p:cxnSp>
        <p:nvCxnSpPr>
          <p:cNvPr id="18" name="Straight Connector 17">
            <a:extLst>
              <a:ext uri="{FF2B5EF4-FFF2-40B4-BE49-F238E27FC236}">
                <a16:creationId xmlns:a16="http://schemas.microsoft.com/office/drawing/2014/main" id="{2BA5CB16-DACC-6340-85A5-665DE8C0037B}"/>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food&#10;&#10;Description automatically generated">
            <a:extLst>
              <a:ext uri="{FF2B5EF4-FFF2-40B4-BE49-F238E27FC236}">
                <a16:creationId xmlns:a16="http://schemas.microsoft.com/office/drawing/2014/main" id="{3ED0D05A-AE5D-7B44-9FCD-5C23780CD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10" name="Picture 9" descr="A close up of a logo&#10;&#10;Description automatically generated">
            <a:extLst>
              <a:ext uri="{FF2B5EF4-FFF2-40B4-BE49-F238E27FC236}">
                <a16:creationId xmlns:a16="http://schemas.microsoft.com/office/drawing/2014/main" id="{63B8A630-B5EF-4A4B-9D71-53691FCC8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1" name="Straight Connector 10">
            <a:extLst>
              <a:ext uri="{FF2B5EF4-FFF2-40B4-BE49-F238E27FC236}">
                <a16:creationId xmlns:a16="http://schemas.microsoft.com/office/drawing/2014/main" id="{9C64687C-6F89-0646-804D-1ED0203E4B91}"/>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304114"/>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240" userDrawn="1">
          <p15:clr>
            <a:srgbClr val="FBAE40"/>
          </p15:clr>
        </p15:guide>
        <p15:guide id="3" orient="horz" pos="3936" userDrawn="1">
          <p15:clr>
            <a:srgbClr val="FBAE40"/>
          </p15:clr>
        </p15:guide>
        <p15:guide id="4" orient="horz" pos="6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1735CF-D95C-40DA-81C8-78A8EE2BF6E6}"/>
              </a:ext>
            </a:extLst>
          </p:cNvPr>
          <p:cNvSpPr>
            <a:spLocks noGrp="1"/>
          </p:cNvSpPr>
          <p:nvPr>
            <p:ph type="body" idx="1"/>
          </p:nvPr>
        </p:nvSpPr>
        <p:spPr>
          <a:xfrm>
            <a:off x="384046" y="1143953"/>
            <a:ext cx="5577840" cy="823912"/>
          </a:xfrm>
        </p:spPr>
        <p:txBody>
          <a:bodyPr anchor="b">
            <a:normAutofit/>
          </a:bodyPr>
          <a:lstStyle>
            <a:lvl1pPr marL="0" indent="0">
              <a:buNone/>
              <a:defRPr sz="2800" b="0">
                <a:solidFill>
                  <a:srgbClr val="862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B630D-AB45-4AB4-A735-78668B628A8D}"/>
              </a:ext>
            </a:extLst>
          </p:cNvPr>
          <p:cNvSpPr>
            <a:spLocks noGrp="1"/>
          </p:cNvSpPr>
          <p:nvPr>
            <p:ph sz="half" idx="2"/>
          </p:nvPr>
        </p:nvSpPr>
        <p:spPr>
          <a:xfrm>
            <a:off x="384046" y="2086608"/>
            <a:ext cx="5577840" cy="4028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BBB0A25-DE4F-4426-9983-567310E5224D}"/>
              </a:ext>
            </a:extLst>
          </p:cNvPr>
          <p:cNvSpPr>
            <a:spLocks noGrp="1"/>
          </p:cNvSpPr>
          <p:nvPr>
            <p:ph type="body" sz="quarter" idx="3"/>
          </p:nvPr>
        </p:nvSpPr>
        <p:spPr>
          <a:xfrm>
            <a:off x="6172199" y="1143953"/>
            <a:ext cx="5577840" cy="823912"/>
          </a:xfrm>
        </p:spPr>
        <p:txBody>
          <a:bodyPr anchor="b">
            <a:normAutofit/>
          </a:bodyPr>
          <a:lstStyle>
            <a:lvl1pPr marL="0" indent="0">
              <a:buNone/>
              <a:defRPr sz="2800" b="0">
                <a:solidFill>
                  <a:srgbClr val="862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E150C-F172-4212-848B-D99E37AC7889}"/>
              </a:ext>
            </a:extLst>
          </p:cNvPr>
          <p:cNvSpPr>
            <a:spLocks noGrp="1"/>
          </p:cNvSpPr>
          <p:nvPr>
            <p:ph sz="quarter" idx="4"/>
          </p:nvPr>
        </p:nvSpPr>
        <p:spPr>
          <a:xfrm>
            <a:off x="6172199" y="2086608"/>
            <a:ext cx="5577840" cy="4028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BB202358-E0C0-45A3-A206-BE2E6FD21018}"/>
              </a:ext>
            </a:extLst>
          </p:cNvPr>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869CD96A-B00A-3E42-9B49-9AFC6A2C8410}"/>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food&#10;&#10;Description automatically generated">
            <a:extLst>
              <a:ext uri="{FF2B5EF4-FFF2-40B4-BE49-F238E27FC236}">
                <a16:creationId xmlns:a16="http://schemas.microsoft.com/office/drawing/2014/main" id="{A7107B04-86D8-8E4F-AB44-66CE1155F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12" name="Picture 11" descr="A close up of a logo&#10;&#10;Description automatically generated">
            <a:extLst>
              <a:ext uri="{FF2B5EF4-FFF2-40B4-BE49-F238E27FC236}">
                <a16:creationId xmlns:a16="http://schemas.microsoft.com/office/drawing/2014/main" id="{213F0358-6332-BF41-864E-605A280D5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3" name="Straight Connector 12">
            <a:extLst>
              <a:ext uri="{FF2B5EF4-FFF2-40B4-BE49-F238E27FC236}">
                <a16:creationId xmlns:a16="http://schemas.microsoft.com/office/drawing/2014/main" id="{F29FA7BA-9C19-2A43-B5A3-A55BA24077FA}"/>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69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DDA1-A969-4C82-9A0D-55A52859A62B}"/>
              </a:ext>
            </a:extLst>
          </p:cNvPr>
          <p:cNvSpPr>
            <a:spLocks noGrp="1"/>
          </p:cNvSpPr>
          <p:nvPr>
            <p:ph type="title"/>
          </p:nvPr>
        </p:nvSpPr>
        <p:spPr>
          <a:xfrm>
            <a:off x="384048" y="309282"/>
            <a:ext cx="11420856" cy="605118"/>
          </a:xfr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B6D03F0F-08E0-DA4A-BDCA-D8326C8129CD}"/>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10;&#10;Description automatically generated">
            <a:extLst>
              <a:ext uri="{FF2B5EF4-FFF2-40B4-BE49-F238E27FC236}">
                <a16:creationId xmlns:a16="http://schemas.microsoft.com/office/drawing/2014/main" id="{28430709-AF71-F54D-BBBA-8BAFC6A580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7" name="Picture 6" descr="A close up of a logo&#10;&#10;Description automatically generated">
            <a:extLst>
              <a:ext uri="{FF2B5EF4-FFF2-40B4-BE49-F238E27FC236}">
                <a16:creationId xmlns:a16="http://schemas.microsoft.com/office/drawing/2014/main" id="{1A13BACC-8865-6241-B7EC-A0C444A7B5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8" name="Straight Connector 7">
            <a:extLst>
              <a:ext uri="{FF2B5EF4-FFF2-40B4-BE49-F238E27FC236}">
                <a16:creationId xmlns:a16="http://schemas.microsoft.com/office/drawing/2014/main" id="{35AF1AE6-2319-8B45-A245-5FC59E9A3842}"/>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85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7694AD68-9196-7949-9D05-2969E9DE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5" name="Picture 4" descr="A close up of a logo&#10;&#10;Description automatically generated">
            <a:extLst>
              <a:ext uri="{FF2B5EF4-FFF2-40B4-BE49-F238E27FC236}">
                <a16:creationId xmlns:a16="http://schemas.microsoft.com/office/drawing/2014/main" id="{5FAEA765-D750-0E4C-A761-151F56D4DF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6" name="Straight Connector 5">
            <a:extLst>
              <a:ext uri="{FF2B5EF4-FFF2-40B4-BE49-F238E27FC236}">
                <a16:creationId xmlns:a16="http://schemas.microsoft.com/office/drawing/2014/main" id="{67BD8D3C-F1B8-644B-BAA2-A854A0CD64B1}"/>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31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_Last page">
    <p:bg>
      <p:bgPr>
        <a:solidFill>
          <a:schemeClr val="bg1"/>
        </a:solidFill>
        <a:effectLst/>
      </p:bgPr>
    </p:bg>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1D5AAA70-8031-4D41-AC24-D112D9CB0E94}"/>
              </a:ext>
            </a:extLst>
          </p:cNvPr>
          <p:cNvSpPr>
            <a:spLocks noGrp="1"/>
          </p:cNvSpPr>
          <p:nvPr>
            <p:ph type="ftr" sz="quarter" idx="11"/>
          </p:nvPr>
        </p:nvSpPr>
        <p:spPr>
          <a:xfrm>
            <a:off x="384046" y="6400800"/>
            <a:ext cx="11426953" cy="342900"/>
          </a:xfrm>
          <a:prstGeom prst="rect">
            <a:avLst/>
          </a:prstGeom>
        </p:spPr>
        <p:txBody>
          <a:bodyPr/>
          <a:lstStyle>
            <a:lvl1pPr algn="ctr">
              <a:defRPr sz="800"/>
            </a:lvl1pPr>
          </a:lstStyle>
          <a:p>
            <a:r>
              <a:rPr lang="en-US" dirty="0"/>
              <a:t>Canada Vie et le </a:t>
            </a:r>
            <a:r>
              <a:rPr lang="en-US" dirty="0" err="1"/>
              <a:t>symbole</a:t>
            </a:r>
            <a:r>
              <a:rPr lang="en-US" dirty="0"/>
              <a:t> social </a:t>
            </a:r>
            <a:r>
              <a:rPr lang="en-US" dirty="0" err="1"/>
              <a:t>sont</a:t>
            </a:r>
            <a:r>
              <a:rPr lang="en-US" dirty="0"/>
              <a:t> des marques de commerce de La Compagnie </a:t>
            </a:r>
            <a:r>
              <a:rPr lang="en-US" dirty="0" err="1"/>
              <a:t>d’Assurance</a:t>
            </a:r>
            <a:r>
              <a:rPr lang="en-US" dirty="0"/>
              <a:t> du Canada sur la Vie.</a:t>
            </a:r>
          </a:p>
        </p:txBody>
      </p:sp>
      <p:sp>
        <p:nvSpPr>
          <p:cNvPr id="2" name="TextBox 1">
            <a:extLst>
              <a:ext uri="{FF2B5EF4-FFF2-40B4-BE49-F238E27FC236}">
                <a16:creationId xmlns:a16="http://schemas.microsoft.com/office/drawing/2014/main" id="{3161353B-ECE7-2746-B011-715783444D0D}"/>
              </a:ext>
            </a:extLst>
          </p:cNvPr>
          <p:cNvSpPr txBox="1"/>
          <p:nvPr userDrawn="1"/>
        </p:nvSpPr>
        <p:spPr>
          <a:xfrm>
            <a:off x="5712031" y="6436426"/>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3" name="TextBox 2">
            <a:extLst>
              <a:ext uri="{FF2B5EF4-FFF2-40B4-BE49-F238E27FC236}">
                <a16:creationId xmlns:a16="http://schemas.microsoft.com/office/drawing/2014/main" id="{2FAAF45F-EFDA-DD48-82DC-C545A2DDBC3F}"/>
              </a:ext>
            </a:extLst>
          </p:cNvPr>
          <p:cNvSpPr txBox="1"/>
          <p:nvPr userDrawn="1"/>
        </p:nvSpPr>
        <p:spPr>
          <a:xfrm>
            <a:off x="4275117" y="6460177"/>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4" name="TextBox 3">
            <a:extLst>
              <a:ext uri="{FF2B5EF4-FFF2-40B4-BE49-F238E27FC236}">
                <a16:creationId xmlns:a16="http://schemas.microsoft.com/office/drawing/2014/main" id="{F83978C6-D289-ED42-A73A-6D20543DAED3}"/>
              </a:ext>
            </a:extLst>
          </p:cNvPr>
          <p:cNvSpPr txBox="1"/>
          <p:nvPr userDrawn="1"/>
        </p:nvSpPr>
        <p:spPr>
          <a:xfrm>
            <a:off x="2375555" y="593889"/>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cxnSp>
        <p:nvCxnSpPr>
          <p:cNvPr id="9" name="Straight Connector 8">
            <a:extLst>
              <a:ext uri="{FF2B5EF4-FFF2-40B4-BE49-F238E27FC236}">
                <a16:creationId xmlns:a16="http://schemas.microsoft.com/office/drawing/2014/main" id="{8E51195F-A088-CB43-B1C1-628B1E510FAD}"/>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51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384048" y="2715768"/>
            <a:ext cx="11430000" cy="2286000"/>
          </a:xfrm>
        </p:spPr>
        <p:txBody>
          <a:bodyPr anchor="t">
            <a:normAutofit/>
          </a:bodyPr>
          <a:lstStyle>
            <a:lvl1pPr algn="l">
              <a:defRPr sz="4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16669B-BD66-4AFB-9C56-B2FE309E9FE8}"/>
              </a:ext>
            </a:extLst>
          </p:cNvPr>
          <p:cNvSpPr>
            <a:spLocks noGrp="1"/>
          </p:cNvSpPr>
          <p:nvPr>
            <p:ph type="subTitle" idx="1"/>
          </p:nvPr>
        </p:nvSpPr>
        <p:spPr>
          <a:xfrm>
            <a:off x="384048" y="4983480"/>
            <a:ext cx="11430000"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9">
            <a:extLst>
              <a:ext uri="{FF2B5EF4-FFF2-40B4-BE49-F238E27FC236}">
                <a16:creationId xmlns:a16="http://schemas.microsoft.com/office/drawing/2014/main" id="{6886D65D-8D72-9946-8F8D-7A5F6479F6FD}"/>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7" name="Picture 6" descr="A picture containing food&#10;&#10;Description automatically generated">
            <a:extLst>
              <a:ext uri="{FF2B5EF4-FFF2-40B4-BE49-F238E27FC236}">
                <a16:creationId xmlns:a16="http://schemas.microsoft.com/office/drawing/2014/main" id="{0B35E20E-60BB-644D-BB07-E10AA491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9" name="Picture 8" descr="A close up of a logo&#10;&#10;Description automatically generated">
            <a:extLst>
              <a:ext uri="{FF2B5EF4-FFF2-40B4-BE49-F238E27FC236}">
                <a16:creationId xmlns:a16="http://schemas.microsoft.com/office/drawing/2014/main" id="{D7A12D8D-DCEA-F145-A7B7-4A660A8870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0" name="Straight Connector 9">
            <a:extLst>
              <a:ext uri="{FF2B5EF4-FFF2-40B4-BE49-F238E27FC236}">
                <a16:creationId xmlns:a16="http://schemas.microsoft.com/office/drawing/2014/main" id="{271AA51A-0676-0B4C-9540-A7311D6AB578}"/>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18776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85A5B-5B45-8344-8AAF-C27BDA94A67D}"/>
              </a:ext>
            </a:extLst>
          </p:cNvPr>
          <p:cNvSpPr/>
          <p:nvPr userDrawn="1"/>
        </p:nvSpPr>
        <p:spPr>
          <a:xfrm>
            <a:off x="1755647" y="1369695"/>
            <a:ext cx="4529406" cy="4529406"/>
          </a:xfrm>
          <a:prstGeom prst="rect">
            <a:avLst/>
          </a:prstGeom>
          <a:solidFill>
            <a:srgbClr val="EBF9F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967753" y="2501439"/>
            <a:ext cx="4128248" cy="2286000"/>
          </a:xfrm>
        </p:spPr>
        <p:txBody>
          <a:bodyPr anchor="b">
            <a:normAutofit/>
          </a:bodyPr>
          <a:lstStyle>
            <a:lvl1pPr algn="l">
              <a:defRPr sz="4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16669B-BD66-4AFB-9C56-B2FE309E9FE8}"/>
              </a:ext>
            </a:extLst>
          </p:cNvPr>
          <p:cNvSpPr>
            <a:spLocks noGrp="1"/>
          </p:cNvSpPr>
          <p:nvPr>
            <p:ph type="subTitle" idx="1"/>
          </p:nvPr>
        </p:nvSpPr>
        <p:spPr>
          <a:xfrm>
            <a:off x="1967753" y="4983480"/>
            <a:ext cx="4128248"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Box 4">
            <a:extLst>
              <a:ext uri="{FF2B5EF4-FFF2-40B4-BE49-F238E27FC236}">
                <a16:creationId xmlns:a16="http://schemas.microsoft.com/office/drawing/2014/main" id="{870755BD-D764-4E4D-B29E-B32B906A4E39}"/>
              </a:ext>
            </a:extLst>
          </p:cNvPr>
          <p:cNvSpPr txBox="1"/>
          <p:nvPr userDrawn="1"/>
        </p:nvSpPr>
        <p:spPr>
          <a:xfrm>
            <a:off x="7156174" y="1918252"/>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9" name="Text Placeholder 9">
            <a:extLst>
              <a:ext uri="{FF2B5EF4-FFF2-40B4-BE49-F238E27FC236}">
                <a16:creationId xmlns:a16="http://schemas.microsoft.com/office/drawing/2014/main" id="{3AF7E639-B65D-564C-8A2B-74D0F6594715}"/>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10" name="Picture 9" descr="A picture containing food&#10;&#10;Description automatically generated">
            <a:extLst>
              <a:ext uri="{FF2B5EF4-FFF2-40B4-BE49-F238E27FC236}">
                <a16:creationId xmlns:a16="http://schemas.microsoft.com/office/drawing/2014/main" id="{615C4A85-7963-E843-84CD-33DCD43B48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11" name="Picture 10" descr="A close up of a logo&#10;&#10;Description automatically generated">
            <a:extLst>
              <a:ext uri="{FF2B5EF4-FFF2-40B4-BE49-F238E27FC236}">
                <a16:creationId xmlns:a16="http://schemas.microsoft.com/office/drawing/2014/main" id="{D57CAD9E-811A-E040-8B7F-047FB265D2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2" name="Straight Connector 11">
            <a:extLst>
              <a:ext uri="{FF2B5EF4-FFF2-40B4-BE49-F238E27FC236}">
                <a16:creationId xmlns:a16="http://schemas.microsoft.com/office/drawing/2014/main" id="{ED8F7677-4B3F-3643-ACCD-D19A4427ED5F}"/>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62509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38790" cy="4537424"/>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731729" y="2376196"/>
            <a:ext cx="5076223" cy="3530922"/>
          </a:xfrm>
        </p:spPr>
        <p:txBody>
          <a:bodyPr anchor="t">
            <a:noAutofit/>
          </a:bodyPr>
          <a:lstStyle>
            <a:lvl1pPr algn="l">
              <a:defRPr sz="3200">
                <a:solidFill>
                  <a:srgbClr val="51534A"/>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8FA349A-FF31-584B-8FDD-12572F4691DA}"/>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8" name="Picture 7" descr="A picture containing food&#10;&#10;Description automatically generated">
            <a:extLst>
              <a:ext uri="{FF2B5EF4-FFF2-40B4-BE49-F238E27FC236}">
                <a16:creationId xmlns:a16="http://schemas.microsoft.com/office/drawing/2014/main" id="{22560E47-D6F9-204B-8D3F-769398D4D8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9" name="Picture 8" descr="A close up of a logo&#10;&#10;Description automatically generated">
            <a:extLst>
              <a:ext uri="{FF2B5EF4-FFF2-40B4-BE49-F238E27FC236}">
                <a16:creationId xmlns:a16="http://schemas.microsoft.com/office/drawing/2014/main" id="{013F1091-D31A-FF4F-BFBD-1002483361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1" name="Straight Connector 10">
            <a:extLst>
              <a:ext uri="{FF2B5EF4-FFF2-40B4-BE49-F238E27FC236}">
                <a16:creationId xmlns:a16="http://schemas.microsoft.com/office/drawing/2014/main" id="{C3AF7B44-54C2-5C45-B002-9D774F19D908}"/>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20830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0" y="0"/>
            <a:ext cx="12192000" cy="6254496"/>
          </a:xfrm>
          <a:solidFill>
            <a:schemeClr val="bg2"/>
          </a:solidFill>
        </p:spPr>
        <p:txBody>
          <a:bodyPr wrap="none" anchor="ctr">
            <a:noAutofit/>
          </a:bodyP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755647" y="1374775"/>
            <a:ext cx="4064000" cy="4064000"/>
          </a:xfrm>
          <a:solidFill>
            <a:schemeClr val="bg1">
              <a:alpha val="93000"/>
            </a:schemeClr>
          </a:solidFill>
        </p:spPr>
        <p:txBody>
          <a:bodyPr lIns="274320" tIns="274320" rIns="274320" bIns="274320" anchor="b">
            <a:normAutofit/>
          </a:bodyPr>
          <a:lstStyle>
            <a:lvl1pPr algn="l">
              <a:defRPr sz="2800">
                <a:solidFill>
                  <a:srgbClr val="51534A"/>
                </a:solidFill>
              </a:defRPr>
            </a:lvl1pPr>
          </a:lstStyle>
          <a:p>
            <a:r>
              <a:rPr lang="en-US" dirty="0"/>
              <a:t>Click to edit Master title style</a:t>
            </a:r>
          </a:p>
        </p:txBody>
      </p:sp>
      <p:sp>
        <p:nvSpPr>
          <p:cNvPr id="7" name="Text Placeholder 9">
            <a:extLst>
              <a:ext uri="{FF2B5EF4-FFF2-40B4-BE49-F238E27FC236}">
                <a16:creationId xmlns:a16="http://schemas.microsoft.com/office/drawing/2014/main" id="{90E10410-993C-449B-A55D-C84ED3802C3D}"/>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9" name="Picture 8" descr="A picture containing food&#10;&#10;Description automatically generated">
            <a:extLst>
              <a:ext uri="{FF2B5EF4-FFF2-40B4-BE49-F238E27FC236}">
                <a16:creationId xmlns:a16="http://schemas.microsoft.com/office/drawing/2014/main" id="{CD39E9DA-5501-8540-AF9D-84897A238D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10" name="Picture 9" descr="A close up of a logo&#10;&#10;Description automatically generated">
            <a:extLst>
              <a:ext uri="{FF2B5EF4-FFF2-40B4-BE49-F238E27FC236}">
                <a16:creationId xmlns:a16="http://schemas.microsoft.com/office/drawing/2014/main" id="{119767FE-430F-F547-884F-628BAD61A7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spTree>
    <p:extLst>
      <p:ext uri="{BB962C8B-B14F-4D97-AF65-F5344CB8AC3E}">
        <p14:creationId xmlns:p14="http://schemas.microsoft.com/office/powerpoint/2010/main" val="44064405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Slid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0" y="0"/>
            <a:ext cx="12192000" cy="6254496"/>
          </a:xfrm>
          <a:solidFill>
            <a:schemeClr val="bg2"/>
          </a:solidFill>
        </p:spPr>
        <p:txBody>
          <a:bodyPr wrap="none" anchor="ctr">
            <a:noAutofit/>
          </a:bodyPr>
          <a:lstStyle>
            <a:lvl1pPr algn="ctr">
              <a:defRPr/>
            </a:lvl1pPr>
          </a:lstStyle>
          <a:p>
            <a:r>
              <a:rPr lang="en-US"/>
              <a:t>Click icon to add picture</a:t>
            </a:r>
          </a:p>
        </p:txBody>
      </p:sp>
      <p:pic>
        <p:nvPicPr>
          <p:cNvPr id="6" name="Picture 5" descr="A picture containing food&#10;&#10;Description automatically generated">
            <a:extLst>
              <a:ext uri="{FF2B5EF4-FFF2-40B4-BE49-F238E27FC236}">
                <a16:creationId xmlns:a16="http://schemas.microsoft.com/office/drawing/2014/main" id="{B3F9B9E2-1730-A64F-8635-1D7CB9EC0A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7" name="Picture 6" descr="A close up of a logo&#10;&#10;Description automatically generated">
            <a:extLst>
              <a:ext uri="{FF2B5EF4-FFF2-40B4-BE49-F238E27FC236}">
                <a16:creationId xmlns:a16="http://schemas.microsoft.com/office/drawing/2014/main" id="{A95C501D-B4D9-9744-8DFA-89C5356630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spTree>
    <p:extLst>
      <p:ext uri="{BB962C8B-B14F-4D97-AF65-F5344CB8AC3E}">
        <p14:creationId xmlns:p14="http://schemas.microsoft.com/office/powerpoint/2010/main" val="240986559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44568" cy="4544568"/>
          </a:xfrm>
          <a:solidFill>
            <a:schemeClr val="bg2"/>
          </a:solidFill>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675120" y="1435544"/>
            <a:ext cx="5129784" cy="1089941"/>
          </a:xfrm>
        </p:spPr>
        <p:txBody>
          <a:bodyPr anchor="t" anchorCtr="0">
            <a:noAutofit/>
          </a:bodyPr>
          <a:lstStyle>
            <a:lvl1pPr algn="l">
              <a:defRPr sz="3600">
                <a:solidFill>
                  <a:srgbClr val="007E7F"/>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884694F1-51CC-436E-BC18-35F2B5ACF5D6}"/>
              </a:ext>
            </a:extLst>
          </p:cNvPr>
          <p:cNvSpPr>
            <a:spLocks noGrp="1"/>
          </p:cNvSpPr>
          <p:nvPr>
            <p:ph type="body" sz="quarter" idx="14"/>
          </p:nvPr>
        </p:nvSpPr>
        <p:spPr>
          <a:xfrm>
            <a:off x="6681216" y="2647095"/>
            <a:ext cx="5129784" cy="3269074"/>
          </a:xfrm>
        </p:spPr>
        <p:txBody>
          <a:bodyPr>
            <a:normAutofit/>
          </a:bodyPr>
          <a:lstStyle>
            <a:lvl1pPr>
              <a:defRPr sz="3200"/>
            </a:lvl1pPr>
            <a:lvl2pPr>
              <a:defRPr sz="2000"/>
            </a:lvl2pPr>
            <a:lvl3pPr>
              <a:defRPr sz="1800"/>
            </a:lvl3pPr>
            <a:lvl4pPr>
              <a:defRPr sz="1600"/>
            </a:lvl4pPr>
            <a:lvl5pPr>
              <a:defRPr sz="1600"/>
            </a:lvl5pPr>
          </a:lstStyle>
          <a:p>
            <a:pPr lvl="0"/>
            <a:r>
              <a:rPr lang="en-US" dirty="0"/>
              <a:t>Click to edit Master text styles</a:t>
            </a:r>
          </a:p>
        </p:txBody>
      </p:sp>
      <p:sp>
        <p:nvSpPr>
          <p:cNvPr id="13" name="Text Placeholder 9">
            <a:extLst>
              <a:ext uri="{FF2B5EF4-FFF2-40B4-BE49-F238E27FC236}">
                <a16:creationId xmlns:a16="http://schemas.microsoft.com/office/drawing/2014/main" id="{4E7FE4F7-337B-42FA-8ADE-F89909039F87}"/>
              </a:ext>
            </a:extLst>
          </p:cNvPr>
          <p:cNvSpPr>
            <a:spLocks noGrp="1" noChangeAspect="1"/>
          </p:cNvSpPr>
          <p:nvPr>
            <p:ph type="body" sz="quarter" idx="15"/>
          </p:nvPr>
        </p:nvSpPr>
        <p:spPr>
          <a:xfrm>
            <a:off x="384047" y="-1905"/>
            <a:ext cx="1371600" cy="1371600"/>
          </a:xfrm>
          <a:solidFill>
            <a:srgbClr val="007E7F"/>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8" name="Picture 7" descr="A picture containing food&#10;&#10;Description automatically generated">
            <a:extLst>
              <a:ext uri="{FF2B5EF4-FFF2-40B4-BE49-F238E27FC236}">
                <a16:creationId xmlns:a16="http://schemas.microsoft.com/office/drawing/2014/main" id="{0D05567B-A177-5440-924B-05A15906D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9" name="Picture 8" descr="A close up of a logo&#10;&#10;Description automatically generated">
            <a:extLst>
              <a:ext uri="{FF2B5EF4-FFF2-40B4-BE49-F238E27FC236}">
                <a16:creationId xmlns:a16="http://schemas.microsoft.com/office/drawing/2014/main" id="{C8BEBE9C-3F15-0541-8147-DE26897272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1" name="Straight Connector 10">
            <a:extLst>
              <a:ext uri="{FF2B5EF4-FFF2-40B4-BE49-F238E27FC236}">
                <a16:creationId xmlns:a16="http://schemas.microsoft.com/office/drawing/2014/main" id="{990DC51E-B330-DF47-9468-A2EC2B32BFB4}"/>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94627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ecutive Summar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E07F-ADCB-4879-ADBB-94F04C86A8CD}"/>
              </a:ext>
            </a:extLst>
          </p:cNvPr>
          <p:cNvSpPr>
            <a:spLocks noGrp="1"/>
          </p:cNvSpPr>
          <p:nvPr>
            <p:ph type="title"/>
          </p:nvPr>
        </p:nvSpPr>
        <p:spPr/>
        <p:txBody>
          <a:body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183FDF11-03E0-40A5-BFCA-F6B60D099601}"/>
              </a:ext>
            </a:extLst>
          </p:cNvPr>
          <p:cNvSpPr>
            <a:spLocks noGrp="1"/>
          </p:cNvSpPr>
          <p:nvPr>
            <p:ph type="tbl" sz="quarter" idx="13"/>
          </p:nvPr>
        </p:nvSpPr>
        <p:spPr>
          <a:xfrm>
            <a:off x="384048" y="1298448"/>
            <a:ext cx="11430000" cy="4727448"/>
          </a:xfrm>
        </p:spPr>
        <p:txBody>
          <a:bodyPr/>
          <a:lstStyle/>
          <a:p>
            <a:r>
              <a:rPr lang="en-US" dirty="0"/>
              <a:t>Click icon to add table</a:t>
            </a:r>
          </a:p>
        </p:txBody>
      </p:sp>
      <p:cxnSp>
        <p:nvCxnSpPr>
          <p:cNvPr id="4" name="Straight Connector 3">
            <a:extLst>
              <a:ext uri="{FF2B5EF4-FFF2-40B4-BE49-F238E27FC236}">
                <a16:creationId xmlns:a16="http://schemas.microsoft.com/office/drawing/2014/main" id="{7324293B-F3DD-EF45-8C49-A615FC17BA64}"/>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food&#10;&#10;Description automatically generated">
            <a:extLst>
              <a:ext uri="{FF2B5EF4-FFF2-40B4-BE49-F238E27FC236}">
                <a16:creationId xmlns:a16="http://schemas.microsoft.com/office/drawing/2014/main" id="{CC709407-B695-634F-BABA-46D5975C4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9" name="Picture 8" descr="A close up of a logo&#10;&#10;Description automatically generated">
            <a:extLst>
              <a:ext uri="{FF2B5EF4-FFF2-40B4-BE49-F238E27FC236}">
                <a16:creationId xmlns:a16="http://schemas.microsoft.com/office/drawing/2014/main" id="{31CDEC30-85AB-954F-AB42-DB06DB78F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10" name="Straight Connector 9">
            <a:extLst>
              <a:ext uri="{FF2B5EF4-FFF2-40B4-BE49-F238E27FC236}">
                <a16:creationId xmlns:a16="http://schemas.microsoft.com/office/drawing/2014/main" id="{1E69A5DA-6467-1140-B27F-83E26C3B4644}"/>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79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E07F-ADCB-4879-ADBB-94F04C86A8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C6A5A7-3710-4177-9FD0-32538161536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355EF99B-F33B-FE44-84BB-08F41676BB66}"/>
              </a:ext>
            </a:extLst>
          </p:cNvPr>
          <p:cNvCxnSpPr/>
          <p:nvPr userDrawn="1"/>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food&#10;&#10;Description automatically generated">
            <a:extLst>
              <a:ext uri="{FF2B5EF4-FFF2-40B4-BE49-F238E27FC236}">
                <a16:creationId xmlns:a16="http://schemas.microsoft.com/office/drawing/2014/main" id="{6F734186-DDA5-9448-B82E-F664120C2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8" name="Picture 7" descr="A close up of a logo&#10;&#10;Description automatically generated">
            <a:extLst>
              <a:ext uri="{FF2B5EF4-FFF2-40B4-BE49-F238E27FC236}">
                <a16:creationId xmlns:a16="http://schemas.microsoft.com/office/drawing/2014/main" id="{3BD03534-3BF5-2841-988F-025C3D00D3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cxnSp>
        <p:nvCxnSpPr>
          <p:cNvPr id="9" name="Straight Connector 8">
            <a:extLst>
              <a:ext uri="{FF2B5EF4-FFF2-40B4-BE49-F238E27FC236}">
                <a16:creationId xmlns:a16="http://schemas.microsoft.com/office/drawing/2014/main" id="{080604D1-1D7D-164D-9DAD-1077C20AD0AF}"/>
              </a:ext>
            </a:extLst>
          </p:cNvPr>
          <p:cNvCxnSpPr/>
          <p:nvPr userDrawn="1"/>
        </p:nvCxnSpPr>
        <p:spPr>
          <a:xfrm>
            <a:off x="384046" y="6253522"/>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98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2495A-387F-4487-99DA-C1B91241206A}"/>
              </a:ext>
            </a:extLst>
          </p:cNvPr>
          <p:cNvSpPr>
            <a:spLocks noGrp="1"/>
          </p:cNvSpPr>
          <p:nvPr>
            <p:ph type="title"/>
          </p:nvPr>
        </p:nvSpPr>
        <p:spPr>
          <a:xfrm>
            <a:off x="384048" y="309282"/>
            <a:ext cx="11420856" cy="605118"/>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B1471-C4E9-49B1-8279-03D2FFDE8E39}"/>
              </a:ext>
            </a:extLst>
          </p:cNvPr>
          <p:cNvSpPr>
            <a:spLocks noGrp="1"/>
          </p:cNvSpPr>
          <p:nvPr>
            <p:ph type="body" idx="1"/>
          </p:nvPr>
        </p:nvSpPr>
        <p:spPr>
          <a:xfrm>
            <a:off x="384048" y="1298448"/>
            <a:ext cx="11420856" cy="47274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012C5C5-DDD3-2941-B7CC-95DE4DF6C450}"/>
              </a:ext>
            </a:extLst>
          </p:cNvPr>
          <p:cNvSpPr txBox="1"/>
          <p:nvPr userDrawn="1"/>
        </p:nvSpPr>
        <p:spPr>
          <a:xfrm>
            <a:off x="9959009" y="6450496"/>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
        <p:nvSpPr>
          <p:cNvPr id="8" name="TextBox 7">
            <a:extLst>
              <a:ext uri="{FF2B5EF4-FFF2-40B4-BE49-F238E27FC236}">
                <a16:creationId xmlns:a16="http://schemas.microsoft.com/office/drawing/2014/main" id="{45624686-423D-3546-A31C-1420492584FE}"/>
              </a:ext>
            </a:extLst>
          </p:cNvPr>
          <p:cNvSpPr txBox="1"/>
          <p:nvPr userDrawn="1"/>
        </p:nvSpPr>
        <p:spPr>
          <a:xfrm>
            <a:off x="8428383" y="198783"/>
            <a:ext cx="0" cy="0"/>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none" lIns="182880" tIns="182880" rIns="182880" bIns="182880" rtlCol="0" anchor="t" anchorCtr="0">
            <a:normAutofit fontScale="25000" lnSpcReduction="20000"/>
          </a:bodyPr>
          <a:lstStyle/>
          <a:p>
            <a:pPr algn="l"/>
            <a:endParaRPr lang="en-US" dirty="0">
              <a:solidFill>
                <a:schemeClr val="tx1"/>
              </a:solidFill>
            </a:endParaRPr>
          </a:p>
        </p:txBody>
      </p:sp>
    </p:spTree>
    <p:extLst>
      <p:ext uri="{BB962C8B-B14F-4D97-AF65-F5344CB8AC3E}">
        <p14:creationId xmlns:p14="http://schemas.microsoft.com/office/powerpoint/2010/main" val="2306549068"/>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60" r:id="rId3"/>
    <p:sldLayoutId id="2147483672" r:id="rId4"/>
    <p:sldLayoutId id="2147483661" r:id="rId5"/>
    <p:sldLayoutId id="2147483669" r:id="rId6"/>
    <p:sldLayoutId id="2147483666" r:id="rId7"/>
    <p:sldLayoutId id="2147483663" r:id="rId8"/>
    <p:sldLayoutId id="2147483650" r:id="rId9"/>
    <p:sldLayoutId id="2147483651" r:id="rId10"/>
    <p:sldLayoutId id="2147483652" r:id="rId11"/>
    <p:sldLayoutId id="2147483671" r:id="rId12"/>
    <p:sldLayoutId id="2147483653" r:id="rId13"/>
    <p:sldLayoutId id="2147483654" r:id="rId14"/>
    <p:sldLayoutId id="2147483655" r:id="rId15"/>
    <p:sldLayoutId id="2147483670" r:id="rId16"/>
  </p:sldLayoutIdLst>
  <p:hf hdr="0"/>
  <p:txStyles>
    <p:titleStyle>
      <a:lvl1pPr algn="l" defTabSz="914400" rtl="0" eaLnBrk="1" latinLnBrk="0" hangingPunct="1">
        <a:lnSpc>
          <a:spcPct val="90000"/>
        </a:lnSpc>
        <a:spcBef>
          <a:spcPct val="0"/>
        </a:spcBef>
        <a:buNone/>
        <a:defRPr sz="3200" kern="1200">
          <a:solidFill>
            <a:srgbClr val="007E7F"/>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40" userDrawn="1">
          <p15:clr>
            <a:srgbClr val="F26B43"/>
          </p15:clr>
        </p15:guide>
        <p15:guide id="3" pos="240" userDrawn="1">
          <p15:clr>
            <a:srgbClr val="F26B43"/>
          </p15:clr>
        </p15:guide>
        <p15:guide id="4" orient="horz" pos="4248" userDrawn="1">
          <p15:clr>
            <a:srgbClr val="F26B43"/>
          </p15:clr>
        </p15:guide>
        <p15:guide id="5" orient="horz" pos="4032" userDrawn="1">
          <p15:clr>
            <a:srgbClr val="F26B43"/>
          </p15:clr>
        </p15:guide>
        <p15:guide id="6" orient="horz" pos="6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A96E848-1EC0-EC43-BDC5-8299172D1D90}"/>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4" name="Picture Placeholder 3">
            <a:extLst>
              <a:ext uri="{FF2B5EF4-FFF2-40B4-BE49-F238E27FC236}">
                <a16:creationId xmlns:a16="http://schemas.microsoft.com/office/drawing/2014/main" id="{8B865E0C-19CB-2944-9309-DED1E9431ACB}"/>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 b="17"/>
          <a:stretch>
            <a:fillRect/>
          </a:stretch>
        </p:blipFill>
        <p:spPr>
          <a:xfrm>
            <a:off x="1755648" y="1359408"/>
            <a:ext cx="4538790" cy="4537424"/>
          </a:xfrm>
        </p:spPr>
      </p:pic>
      <p:sp>
        <p:nvSpPr>
          <p:cNvPr id="3" name="Title 2">
            <a:extLst>
              <a:ext uri="{FF2B5EF4-FFF2-40B4-BE49-F238E27FC236}">
                <a16:creationId xmlns:a16="http://schemas.microsoft.com/office/drawing/2014/main" id="{1594F87D-B443-3447-8C56-C5F1942BAF9C}"/>
              </a:ext>
            </a:extLst>
          </p:cNvPr>
          <p:cNvSpPr>
            <a:spLocks noGrp="1"/>
          </p:cNvSpPr>
          <p:nvPr>
            <p:ph type="ctrTitle"/>
          </p:nvPr>
        </p:nvSpPr>
        <p:spPr>
          <a:xfrm>
            <a:off x="6781835" y="1369695"/>
            <a:ext cx="5020252" cy="1813418"/>
          </a:xfrm>
        </p:spPr>
        <p:txBody>
          <a:bodyPr/>
          <a:lstStyle/>
          <a:p>
            <a:r>
              <a:rPr lang="en-US" sz="4500" dirty="0" err="1">
                <a:latin typeface="Arial" panose="020B0604020202020204" pitchFamily="34" charset="0"/>
                <a:cs typeface="Arial" panose="020B0604020202020204" pitchFamily="34" charset="0"/>
              </a:rPr>
              <a:t>Développer</a:t>
            </a:r>
            <a:br>
              <a:rPr lang="en-US" sz="4500" dirty="0">
                <a:latin typeface="Arial" panose="020B0604020202020204" pitchFamily="34" charset="0"/>
                <a:cs typeface="Arial" panose="020B0604020202020204" pitchFamily="34" charset="0"/>
              </a:rPr>
            </a:br>
            <a:r>
              <a:rPr lang="en-US" sz="4500" dirty="0" err="1">
                <a:latin typeface="Arial" panose="020B0604020202020204" pitchFamily="34" charset="0"/>
                <a:cs typeface="Arial" panose="020B0604020202020204" pitchFamily="34" charset="0"/>
              </a:rPr>
              <a:t>sa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résilience</a:t>
            </a:r>
            <a:br>
              <a:rPr lang="en-US" sz="36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Élaborez</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votre</a:t>
            </a:r>
            <a:r>
              <a:rPr lang="en-US" sz="3000" dirty="0">
                <a:latin typeface="Arial" panose="020B0604020202020204" pitchFamily="34" charset="0"/>
                <a:cs typeface="Arial" panose="020B0604020202020204" pitchFamily="34" charset="0"/>
              </a:rPr>
              <a:t> propre plan</a:t>
            </a:r>
          </a:p>
        </p:txBody>
      </p:sp>
      <p:sp>
        <p:nvSpPr>
          <p:cNvPr id="10" name="Subtitle 9">
            <a:extLst>
              <a:ext uri="{FF2B5EF4-FFF2-40B4-BE49-F238E27FC236}">
                <a16:creationId xmlns:a16="http://schemas.microsoft.com/office/drawing/2014/main" id="{D9FE0012-97B2-7B41-9D82-6EB81C34BB53}"/>
              </a:ext>
            </a:extLst>
          </p:cNvPr>
          <p:cNvSpPr>
            <a:spLocks noGrp="1"/>
          </p:cNvSpPr>
          <p:nvPr>
            <p:ph type="subTitle" idx="1"/>
          </p:nvPr>
        </p:nvSpPr>
        <p:spPr>
          <a:xfrm>
            <a:off x="6781800" y="3410167"/>
            <a:ext cx="5029200" cy="1960486"/>
          </a:xfrm>
          <a:ln>
            <a:noFill/>
          </a:ln>
        </p:spPr>
        <p:style>
          <a:lnRef idx="2">
            <a:schemeClr val="dk1"/>
          </a:lnRef>
          <a:fillRef idx="1">
            <a:schemeClr val="lt1"/>
          </a:fillRef>
          <a:effectRef idx="0">
            <a:schemeClr val="dk1"/>
          </a:effectRef>
          <a:fontRef idx="minor">
            <a:schemeClr val="dk1"/>
          </a:fontRef>
        </p:style>
        <p:txBody>
          <a:bodyPr>
            <a:normAutofit/>
          </a:bodyPr>
          <a:lstStyle/>
          <a:p>
            <a:r>
              <a:rPr lang="en-US" sz="1800" dirty="0">
                <a:latin typeface="+mj-lt"/>
              </a:rPr>
              <a:t>Si </a:t>
            </a:r>
            <a:r>
              <a:rPr lang="en-US" sz="1800" dirty="0" err="1">
                <a:latin typeface="+mj-lt"/>
              </a:rPr>
              <a:t>ce</a:t>
            </a:r>
            <a:r>
              <a:rPr lang="en-US" sz="1800" dirty="0">
                <a:latin typeface="+mj-lt"/>
              </a:rPr>
              <a:t> </a:t>
            </a:r>
            <a:r>
              <a:rPr lang="en-US" sz="1800" dirty="0" err="1">
                <a:latin typeface="+mj-lt"/>
              </a:rPr>
              <a:t>n’est</a:t>
            </a:r>
            <a:r>
              <a:rPr lang="en-US" sz="1800" dirty="0">
                <a:latin typeface="+mj-lt"/>
              </a:rPr>
              <a:t> déjà fait, </a:t>
            </a:r>
            <a:r>
              <a:rPr lang="en-US" sz="1800" dirty="0" err="1">
                <a:latin typeface="+mj-lt"/>
              </a:rPr>
              <a:t>veuillez</a:t>
            </a:r>
            <a:r>
              <a:rPr lang="en-US" sz="1800" dirty="0">
                <a:latin typeface="+mj-lt"/>
              </a:rPr>
              <a:t> </a:t>
            </a:r>
            <a:r>
              <a:rPr lang="en-US" sz="1800" dirty="0" err="1">
                <a:latin typeface="+mj-lt"/>
              </a:rPr>
              <a:t>répondre</a:t>
            </a:r>
            <a:r>
              <a:rPr lang="en-US" sz="1800" dirty="0">
                <a:latin typeface="+mj-lt"/>
              </a:rPr>
              <a:t> au </a:t>
            </a:r>
            <a:br>
              <a:rPr lang="en-US" sz="1800" dirty="0">
                <a:latin typeface="+mj-lt"/>
              </a:rPr>
            </a:br>
            <a:r>
              <a:rPr lang="en-US" sz="1800" dirty="0">
                <a:latin typeface="+mj-lt"/>
              </a:rPr>
              <a:t>Sondage VIA </a:t>
            </a:r>
            <a:r>
              <a:rPr lang="en-US" sz="1800" dirty="0" err="1">
                <a:latin typeface="+mj-lt"/>
              </a:rPr>
              <a:t>gratuit</a:t>
            </a:r>
            <a:r>
              <a:rPr lang="en-US" sz="1800" dirty="0">
                <a:latin typeface="+mj-lt"/>
              </a:rPr>
              <a:t> sur </a:t>
            </a:r>
            <a:r>
              <a:rPr lang="en-US" sz="1800" b="1" dirty="0">
                <a:latin typeface="+mj-lt"/>
              </a:rPr>
              <a:t>www.viacharacter.org</a:t>
            </a:r>
            <a:endParaRPr lang="en-US" b="1" dirty="0">
              <a:latin typeface="+mj-lt"/>
            </a:endParaRPr>
          </a:p>
        </p:txBody>
      </p:sp>
      <p:sp>
        <p:nvSpPr>
          <p:cNvPr id="11" name="Rectangle 10">
            <a:extLst>
              <a:ext uri="{FF2B5EF4-FFF2-40B4-BE49-F238E27FC236}">
                <a16:creationId xmlns:a16="http://schemas.microsoft.com/office/drawing/2014/main" id="{3136D10C-109F-4F4E-843E-E1014845D336}"/>
              </a:ext>
            </a:extLst>
          </p:cNvPr>
          <p:cNvSpPr/>
          <p:nvPr/>
        </p:nvSpPr>
        <p:spPr>
          <a:xfrm>
            <a:off x="6781799" y="5518918"/>
            <a:ext cx="5020251" cy="369332"/>
          </a:xfrm>
          <a:prstGeom prst="rect">
            <a:avLst/>
          </a:prstGeom>
        </p:spPr>
        <p:txBody>
          <a:bodyPr wrap="square" lIns="0" tIns="0" rIns="0" bIns="0">
            <a:spAutoFit/>
          </a:bodyPr>
          <a:lstStyle/>
          <a:p>
            <a:pPr marL="6350" indent="-6350"/>
            <a:r>
              <a:rPr lang="en-US" sz="1200" dirty="0" err="1">
                <a:solidFill>
                  <a:schemeClr val="bg2">
                    <a:lumMod val="50000"/>
                  </a:schemeClr>
                </a:solidFill>
              </a:rPr>
              <a:t>Toutes</a:t>
            </a:r>
            <a:r>
              <a:rPr lang="en-US" sz="1200" dirty="0">
                <a:solidFill>
                  <a:schemeClr val="bg2">
                    <a:lumMod val="50000"/>
                  </a:schemeClr>
                </a:solidFill>
              </a:rPr>
              <a:t> les </a:t>
            </a:r>
            <a:r>
              <a:rPr lang="en-US" sz="1200" dirty="0" err="1">
                <a:solidFill>
                  <a:schemeClr val="bg2">
                    <a:lumMod val="50000"/>
                  </a:schemeClr>
                </a:solidFill>
              </a:rPr>
              <a:t>ressources</a:t>
            </a:r>
            <a:r>
              <a:rPr lang="en-US" sz="1200" dirty="0">
                <a:solidFill>
                  <a:schemeClr val="bg2">
                    <a:lumMod val="50000"/>
                  </a:schemeClr>
                </a:solidFill>
              </a:rPr>
              <a:t> du site </a:t>
            </a:r>
            <a:r>
              <a:rPr lang="en-US" sz="1200" dirty="0" err="1">
                <a:solidFill>
                  <a:schemeClr val="bg2">
                    <a:lumMod val="50000"/>
                  </a:schemeClr>
                </a:solidFill>
              </a:rPr>
              <a:t>Stratégies</a:t>
            </a:r>
            <a:r>
              <a:rPr lang="en-US" sz="1200" dirty="0">
                <a:solidFill>
                  <a:schemeClr val="bg2">
                    <a:lumMod val="50000"/>
                  </a:schemeClr>
                </a:solidFill>
              </a:rPr>
              <a:t> </a:t>
            </a:r>
            <a:r>
              <a:rPr lang="en-US" sz="1200" dirty="0" err="1">
                <a:solidFill>
                  <a:schemeClr val="bg2">
                    <a:lumMod val="50000"/>
                  </a:schemeClr>
                </a:solidFill>
              </a:rPr>
              <a:t>en</a:t>
            </a:r>
            <a:r>
              <a:rPr lang="en-US" sz="1200" dirty="0">
                <a:solidFill>
                  <a:schemeClr val="bg2">
                    <a:lumMod val="50000"/>
                  </a:schemeClr>
                </a:solidFill>
              </a:rPr>
              <a:t> milieu de travail sur la santé </a:t>
            </a:r>
            <a:r>
              <a:rPr lang="en-US" sz="1200" dirty="0" err="1">
                <a:solidFill>
                  <a:schemeClr val="bg2">
                    <a:lumMod val="50000"/>
                  </a:schemeClr>
                </a:solidFill>
              </a:rPr>
              <a:t>mentale</a:t>
            </a:r>
            <a:r>
              <a:rPr lang="en-US" sz="1200" dirty="0">
                <a:solidFill>
                  <a:schemeClr val="bg2">
                    <a:lumMod val="50000"/>
                  </a:schemeClr>
                </a:solidFill>
              </a:rPr>
              <a:t> </a:t>
            </a:r>
            <a:r>
              <a:rPr lang="en-US" sz="1200" dirty="0" err="1">
                <a:solidFill>
                  <a:schemeClr val="bg2">
                    <a:lumMod val="50000"/>
                  </a:schemeClr>
                </a:solidFill>
              </a:rPr>
              <a:t>sont</a:t>
            </a:r>
            <a:r>
              <a:rPr lang="en-US" sz="1200" dirty="0">
                <a:solidFill>
                  <a:schemeClr val="bg2">
                    <a:lumMod val="50000"/>
                  </a:schemeClr>
                </a:solidFill>
              </a:rPr>
              <a:t> </a:t>
            </a:r>
            <a:r>
              <a:rPr lang="en-US" sz="1200" dirty="0" err="1">
                <a:solidFill>
                  <a:schemeClr val="bg2">
                    <a:lumMod val="50000"/>
                  </a:schemeClr>
                </a:solidFill>
              </a:rPr>
              <a:t>accessibles</a:t>
            </a:r>
            <a:r>
              <a:rPr lang="en-US" sz="1200" dirty="0">
                <a:solidFill>
                  <a:schemeClr val="bg2">
                    <a:lumMod val="50000"/>
                  </a:schemeClr>
                </a:solidFill>
              </a:rPr>
              <a:t> </a:t>
            </a:r>
            <a:r>
              <a:rPr lang="en-US" sz="1200" dirty="0" err="1">
                <a:solidFill>
                  <a:schemeClr val="bg2">
                    <a:lumMod val="50000"/>
                  </a:schemeClr>
                </a:solidFill>
              </a:rPr>
              <a:t>à</a:t>
            </a:r>
            <a:r>
              <a:rPr lang="en-US" sz="1200" dirty="0">
                <a:solidFill>
                  <a:schemeClr val="bg2">
                    <a:lumMod val="50000"/>
                  </a:schemeClr>
                </a:solidFill>
              </a:rPr>
              <a:t> </a:t>
            </a:r>
            <a:r>
              <a:rPr lang="en-US" sz="1200" dirty="0" err="1">
                <a:solidFill>
                  <a:schemeClr val="bg2">
                    <a:lumMod val="50000"/>
                  </a:schemeClr>
                </a:solidFill>
              </a:rPr>
              <a:t>tous</a:t>
            </a:r>
            <a:r>
              <a:rPr lang="en-US" sz="1200" dirty="0">
                <a:solidFill>
                  <a:schemeClr val="bg2">
                    <a:lumMod val="50000"/>
                  </a:schemeClr>
                </a:solidFill>
              </a:rPr>
              <a:t>, sans frais, </a:t>
            </a:r>
            <a:r>
              <a:rPr lang="en-US" sz="1200" dirty="0" err="1">
                <a:solidFill>
                  <a:schemeClr val="bg2">
                    <a:lumMod val="50000"/>
                  </a:schemeClr>
                </a:solidFill>
              </a:rPr>
              <a:t>gracieuseté</a:t>
            </a:r>
            <a:r>
              <a:rPr lang="en-US" sz="1200" dirty="0">
                <a:solidFill>
                  <a:schemeClr val="bg2">
                    <a:lumMod val="50000"/>
                  </a:schemeClr>
                </a:solidFill>
              </a:rPr>
              <a:t> de la Canada Vie.</a:t>
            </a:r>
          </a:p>
        </p:txBody>
      </p:sp>
      <p:pic>
        <p:nvPicPr>
          <p:cNvPr id="13" name="Picture 12" descr="Stratégies en milieu de travail sur la santé mentale ">
            <a:extLst>
              <a:ext uri="{FF2B5EF4-FFF2-40B4-BE49-F238E27FC236}">
                <a16:creationId xmlns:a16="http://schemas.microsoft.com/office/drawing/2014/main" id="{ADC6F2E0-C75A-9142-86D2-0A39F5AB4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159" y="6233048"/>
            <a:ext cx="2388023" cy="686736"/>
          </a:xfrm>
          <a:prstGeom prst="rect">
            <a:avLst/>
          </a:prstGeom>
        </p:spPr>
      </p:pic>
      <p:pic>
        <p:nvPicPr>
          <p:cNvPr id="14" name="Picture 13" descr="Canada Vie.">
            <a:extLst>
              <a:ext uri="{FF2B5EF4-FFF2-40B4-BE49-F238E27FC236}">
                <a16:creationId xmlns:a16="http://schemas.microsoft.com/office/drawing/2014/main" id="{3807CB01-3BA9-DD48-A5D7-DD5E44A02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6959" y="6233047"/>
            <a:ext cx="1255437" cy="686735"/>
          </a:xfrm>
          <a:prstGeom prst="rect">
            <a:avLst/>
          </a:prstGeom>
        </p:spPr>
      </p:pic>
    </p:spTree>
    <p:extLst>
      <p:ext uri="{BB962C8B-B14F-4D97-AF65-F5344CB8AC3E}">
        <p14:creationId xmlns:p14="http://schemas.microsoft.com/office/powerpoint/2010/main" val="723465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A98E044-166F-3743-9CBB-5171966B6823}"/>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2" name="Picture Placeholder 11">
            <a:extLst>
              <a:ext uri="{FF2B5EF4-FFF2-40B4-BE49-F238E27FC236}">
                <a16:creationId xmlns:a16="http://schemas.microsoft.com/office/drawing/2014/main" id="{4164BE80-9361-D34D-B6A9-192E8F44F40E}"/>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00472F0D-F32D-D648-A54F-4EA2E0AB2352}"/>
              </a:ext>
            </a:extLst>
          </p:cNvPr>
          <p:cNvSpPr>
            <a:spLocks noGrp="1"/>
          </p:cNvSpPr>
          <p:nvPr>
            <p:ph type="ctrTitle"/>
          </p:nvPr>
        </p:nvSpPr>
        <p:spPr>
          <a:xfrm>
            <a:off x="6675119" y="1435544"/>
            <a:ext cx="5315597" cy="1437052"/>
          </a:xfrm>
        </p:spPr>
        <p:txBody>
          <a:bodyPr/>
          <a:lstStyle/>
          <a:p>
            <a:r>
              <a:rPr lang="en-US" dirty="0" err="1"/>
              <a:t>Éléments</a:t>
            </a:r>
            <a:r>
              <a:rPr lang="en-US" dirty="0"/>
              <a:t> </a:t>
            </a:r>
            <a:r>
              <a:rPr lang="en-US" dirty="0" err="1"/>
              <a:t>communs</a:t>
            </a:r>
            <a:r>
              <a:rPr lang="en-US" dirty="0"/>
              <a:t> </a:t>
            </a:r>
            <a:br>
              <a:rPr lang="en-US" dirty="0"/>
            </a:br>
            <a:r>
              <a:rPr lang="en-US" dirty="0"/>
              <a:t>qui </a:t>
            </a:r>
            <a:r>
              <a:rPr lang="en-US" dirty="0" err="1"/>
              <a:t>aident</a:t>
            </a:r>
            <a:r>
              <a:rPr lang="en-US" dirty="0"/>
              <a:t> </a:t>
            </a:r>
            <a:r>
              <a:rPr lang="en-US" dirty="0" err="1"/>
              <a:t>à</a:t>
            </a:r>
            <a:r>
              <a:rPr lang="en-US" dirty="0"/>
              <a:t> </a:t>
            </a:r>
            <a:r>
              <a:rPr lang="en-US" dirty="0" err="1"/>
              <a:t>accroître</a:t>
            </a:r>
            <a:r>
              <a:rPr lang="en-US" dirty="0"/>
              <a:t> </a:t>
            </a:r>
            <a:br>
              <a:rPr lang="en-US" dirty="0"/>
            </a:br>
            <a:r>
              <a:rPr lang="en-US" dirty="0"/>
              <a:t>la </a:t>
            </a:r>
            <a:r>
              <a:rPr lang="en-US" dirty="0" err="1"/>
              <a:t>résilience</a:t>
            </a:r>
            <a:endParaRPr lang="en-US" dirty="0"/>
          </a:p>
        </p:txBody>
      </p:sp>
      <p:sp>
        <p:nvSpPr>
          <p:cNvPr id="5" name="Text Placeholder 4">
            <a:extLst>
              <a:ext uri="{FF2B5EF4-FFF2-40B4-BE49-F238E27FC236}">
                <a16:creationId xmlns:a16="http://schemas.microsoft.com/office/drawing/2014/main" id="{929BFE05-0E3A-614A-8967-74A6BA72F43D}"/>
              </a:ext>
            </a:extLst>
          </p:cNvPr>
          <p:cNvSpPr>
            <a:spLocks noGrp="1"/>
          </p:cNvSpPr>
          <p:nvPr>
            <p:ph type="body" sz="quarter" idx="14"/>
          </p:nvPr>
        </p:nvSpPr>
        <p:spPr>
          <a:xfrm>
            <a:off x="6681216" y="3071003"/>
            <a:ext cx="5129784" cy="2845165"/>
          </a:xfrm>
        </p:spPr>
        <p:txBody>
          <a:bodyPr>
            <a:normAutofit/>
          </a:bodyPr>
          <a:lstStyle/>
          <a:p>
            <a:r>
              <a:rPr lang="en-US" dirty="0"/>
              <a:t>Se </a:t>
            </a:r>
            <a:r>
              <a:rPr lang="en-US" dirty="0" err="1"/>
              <a:t>connaître</a:t>
            </a:r>
            <a:endParaRPr lang="en-US" dirty="0"/>
          </a:p>
          <a:p>
            <a:r>
              <a:rPr lang="en-US" dirty="0" err="1"/>
              <a:t>Anticiper</a:t>
            </a:r>
            <a:r>
              <a:rPr lang="en-US" dirty="0"/>
              <a:t> les </a:t>
            </a:r>
            <a:r>
              <a:rPr lang="en-US" dirty="0" err="1"/>
              <a:t>difficultés</a:t>
            </a:r>
            <a:endParaRPr lang="en-US" dirty="0"/>
          </a:p>
          <a:p>
            <a:r>
              <a:rPr lang="en-US" dirty="0" err="1"/>
              <a:t>Élaborer</a:t>
            </a:r>
            <a:r>
              <a:rPr lang="en-US" dirty="0"/>
              <a:t> des </a:t>
            </a:r>
            <a:r>
              <a:rPr lang="en-US" dirty="0" err="1"/>
              <a:t>stratégies</a:t>
            </a:r>
            <a:endParaRPr lang="en-US" dirty="0"/>
          </a:p>
          <a:p>
            <a:r>
              <a:rPr lang="en-US" dirty="0" err="1"/>
              <a:t>Socialiser</a:t>
            </a:r>
            <a:endParaRPr lang="en-US" dirty="0"/>
          </a:p>
        </p:txBody>
      </p:sp>
    </p:spTree>
    <p:extLst>
      <p:ext uri="{BB962C8B-B14F-4D97-AF65-F5344CB8AC3E}">
        <p14:creationId xmlns:p14="http://schemas.microsoft.com/office/powerpoint/2010/main" val="318678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E4D7591-B17A-C749-ADD1-50A435930CC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126" r="5866" b="17144"/>
          <a:stretch/>
        </p:blipFill>
        <p:spPr>
          <a:xfrm>
            <a:off x="0" y="0"/>
            <a:ext cx="12192000" cy="6254496"/>
          </a:xfrm>
        </p:spPr>
      </p:pic>
      <p:sp>
        <p:nvSpPr>
          <p:cNvPr id="8" name="Text Placeholder 7">
            <a:extLst>
              <a:ext uri="{FF2B5EF4-FFF2-40B4-BE49-F238E27FC236}">
                <a16:creationId xmlns:a16="http://schemas.microsoft.com/office/drawing/2014/main" id="{4C0F75E7-1CA7-F042-8734-69908EEB333D}"/>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sp>
        <p:nvSpPr>
          <p:cNvPr id="6" name="Title 5">
            <a:extLst>
              <a:ext uri="{FF2B5EF4-FFF2-40B4-BE49-F238E27FC236}">
                <a16:creationId xmlns:a16="http://schemas.microsoft.com/office/drawing/2014/main" id="{635868DF-8358-6A40-B130-B1F82DCE8AFF}"/>
              </a:ext>
            </a:extLst>
          </p:cNvPr>
          <p:cNvSpPr>
            <a:spLocks noGrp="1"/>
          </p:cNvSpPr>
          <p:nvPr>
            <p:ph type="ctrTitle"/>
          </p:nvPr>
        </p:nvSpPr>
        <p:spPr/>
        <p:txBody>
          <a:bodyPr/>
          <a:lstStyle/>
          <a:p>
            <a:r>
              <a:rPr lang="en-US" dirty="0" err="1"/>
              <a:t>Croissance</a:t>
            </a:r>
            <a:br>
              <a:rPr lang="en-US" dirty="0"/>
            </a:br>
            <a:r>
              <a:rPr lang="en-US" dirty="0"/>
              <a:t>post-</a:t>
            </a:r>
            <a:r>
              <a:rPr lang="en-US" dirty="0" err="1"/>
              <a:t>traumatique</a:t>
            </a:r>
            <a:endParaRPr lang="en-US" dirty="0"/>
          </a:p>
        </p:txBody>
      </p:sp>
    </p:spTree>
    <p:extLst>
      <p:ext uri="{BB962C8B-B14F-4D97-AF65-F5344CB8AC3E}">
        <p14:creationId xmlns:p14="http://schemas.microsoft.com/office/powerpoint/2010/main" val="272367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3DAB60A-321E-4448-817F-6D5D368ED753}"/>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0" name="Picture Placeholder 9">
            <a:extLst>
              <a:ext uri="{FF2B5EF4-FFF2-40B4-BE49-F238E27FC236}">
                <a16:creationId xmlns:a16="http://schemas.microsoft.com/office/drawing/2014/main" id="{81846E04-D79A-C949-9C9A-C8836DFFD6A8}"/>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A1FAC56F-08B2-B843-AC20-F55AF1513B74}"/>
              </a:ext>
            </a:extLst>
          </p:cNvPr>
          <p:cNvSpPr>
            <a:spLocks noGrp="1"/>
          </p:cNvSpPr>
          <p:nvPr>
            <p:ph type="ctrTitle"/>
          </p:nvPr>
        </p:nvSpPr>
        <p:spPr>
          <a:xfrm>
            <a:off x="6675120" y="1435544"/>
            <a:ext cx="5333378" cy="1089941"/>
          </a:xfrm>
        </p:spPr>
        <p:txBody>
          <a:bodyPr/>
          <a:lstStyle/>
          <a:p>
            <a:r>
              <a:rPr lang="en-US" sz="3200" dirty="0" err="1"/>
              <a:t>Reconnaître</a:t>
            </a:r>
            <a:r>
              <a:rPr lang="en-US" sz="3200" dirty="0"/>
              <a:t> </a:t>
            </a:r>
            <a:r>
              <a:rPr lang="en-US" sz="3200" dirty="0" err="1"/>
              <a:t>vos</a:t>
            </a:r>
            <a:r>
              <a:rPr lang="en-US" sz="3200" dirty="0"/>
              <a:t> </a:t>
            </a:r>
            <a:r>
              <a:rPr lang="en-US" sz="3200" b="1" dirty="0" err="1"/>
              <a:t>réactions</a:t>
            </a:r>
            <a:r>
              <a:rPr lang="en-US" sz="3200" b="1" dirty="0"/>
              <a:t> </a:t>
            </a:r>
            <a:r>
              <a:rPr lang="en-US" sz="3200" b="1" dirty="0" err="1"/>
              <a:t>automatiques</a:t>
            </a:r>
            <a:r>
              <a:rPr lang="en-US" sz="3200" dirty="0"/>
              <a:t> face au stress</a:t>
            </a:r>
          </a:p>
        </p:txBody>
      </p:sp>
      <p:sp>
        <p:nvSpPr>
          <p:cNvPr id="7" name="Text Placeholder 6">
            <a:extLst>
              <a:ext uri="{FF2B5EF4-FFF2-40B4-BE49-F238E27FC236}">
                <a16:creationId xmlns:a16="http://schemas.microsoft.com/office/drawing/2014/main" id="{B9D74235-50EA-824D-B565-7DF7CA942D51}"/>
              </a:ext>
            </a:extLst>
          </p:cNvPr>
          <p:cNvSpPr>
            <a:spLocks noGrp="1"/>
          </p:cNvSpPr>
          <p:nvPr>
            <p:ph type="body" sz="quarter" idx="14"/>
          </p:nvPr>
        </p:nvSpPr>
        <p:spPr/>
        <p:txBody>
          <a:bodyPr>
            <a:normAutofit/>
          </a:bodyPr>
          <a:lstStyle/>
          <a:p>
            <a:r>
              <a:rPr lang="fr-CA" dirty="0"/>
              <a:t>Aux études </a:t>
            </a:r>
            <a:r>
              <a:rPr lang="en-US" dirty="0"/>
              <a:t>– p. 8-12</a:t>
            </a:r>
          </a:p>
          <a:p>
            <a:r>
              <a:rPr lang="en-US" dirty="0"/>
              <a:t>Sur le </a:t>
            </a:r>
            <a:r>
              <a:rPr lang="en-US" dirty="0" err="1"/>
              <a:t>marché</a:t>
            </a:r>
            <a:r>
              <a:rPr lang="en-US" dirty="0"/>
              <a:t> du travail – p. 8-12 </a:t>
            </a:r>
            <a:br>
              <a:rPr lang="en-US" dirty="0"/>
            </a:br>
            <a:br>
              <a:rPr lang="en-US" dirty="0"/>
            </a:br>
            <a:br>
              <a:rPr lang="en-US" dirty="0"/>
            </a:br>
            <a:endParaRPr lang="en-US" dirty="0"/>
          </a:p>
        </p:txBody>
      </p:sp>
    </p:spTree>
    <p:extLst>
      <p:ext uri="{BB962C8B-B14F-4D97-AF65-F5344CB8AC3E}">
        <p14:creationId xmlns:p14="http://schemas.microsoft.com/office/powerpoint/2010/main" val="3417045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9D1713-A7FD-4243-8300-3C24C978F1ED}"/>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3C6E84F9-BFB9-7548-8025-F8D07F74F1EC}"/>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E7EBBBC-A846-5E4D-A4A8-5E0A839E3D79}"/>
              </a:ext>
            </a:extLst>
          </p:cNvPr>
          <p:cNvSpPr>
            <a:spLocks noGrp="1"/>
          </p:cNvSpPr>
          <p:nvPr>
            <p:ph type="ctrTitle"/>
          </p:nvPr>
        </p:nvSpPr>
        <p:spPr/>
        <p:txBody>
          <a:bodyPr/>
          <a:lstStyle/>
          <a:p>
            <a:r>
              <a:rPr lang="en-US" sz="3200" dirty="0" err="1"/>
              <a:t>Choisir</a:t>
            </a:r>
            <a:r>
              <a:rPr lang="en-US" sz="3200" dirty="0"/>
              <a:t> des </a:t>
            </a:r>
            <a:r>
              <a:rPr lang="en-US" sz="3200" b="1" dirty="0" err="1"/>
              <a:t>stratégies</a:t>
            </a:r>
            <a:r>
              <a:rPr lang="en-US" sz="3200" b="1" dirty="0"/>
              <a:t> </a:t>
            </a:r>
            <a:br>
              <a:rPr lang="en-US" sz="3200" b="1" dirty="0"/>
            </a:br>
            <a:r>
              <a:rPr lang="en-US" sz="3200" b="1" dirty="0"/>
              <a:t>plus saines</a:t>
            </a:r>
            <a:br>
              <a:rPr lang="en-US" sz="3200" dirty="0"/>
            </a:br>
            <a:br>
              <a:rPr lang="en-US" sz="3200" dirty="0"/>
            </a:br>
            <a:br>
              <a:rPr lang="en-US" sz="3200" dirty="0"/>
            </a:br>
            <a:endParaRPr lang="en-US" sz="3200" dirty="0"/>
          </a:p>
        </p:txBody>
      </p:sp>
      <p:sp>
        <p:nvSpPr>
          <p:cNvPr id="4" name="Text Placeholder 3">
            <a:extLst>
              <a:ext uri="{FF2B5EF4-FFF2-40B4-BE49-F238E27FC236}">
                <a16:creationId xmlns:a16="http://schemas.microsoft.com/office/drawing/2014/main" id="{211496AD-C299-9B4A-A9B5-872E73F1CD84}"/>
              </a:ext>
            </a:extLst>
          </p:cNvPr>
          <p:cNvSpPr>
            <a:spLocks noGrp="1"/>
          </p:cNvSpPr>
          <p:nvPr>
            <p:ph type="body" sz="quarter" idx="14"/>
          </p:nvPr>
        </p:nvSpPr>
        <p:spPr/>
        <p:txBody>
          <a:bodyPr/>
          <a:lstStyle/>
          <a:p>
            <a:r>
              <a:rPr lang="en-US" dirty="0"/>
              <a:t>Aux études – p. 13-14</a:t>
            </a:r>
          </a:p>
          <a:p>
            <a:r>
              <a:rPr lang="en-US" dirty="0"/>
              <a:t>Sur le </a:t>
            </a:r>
            <a:r>
              <a:rPr lang="en-US" dirty="0" err="1"/>
              <a:t>marché</a:t>
            </a:r>
            <a:r>
              <a:rPr lang="en-US" dirty="0"/>
              <a:t> du travail – p. 13-14</a:t>
            </a:r>
          </a:p>
        </p:txBody>
      </p:sp>
    </p:spTree>
    <p:extLst>
      <p:ext uri="{BB962C8B-B14F-4D97-AF65-F5344CB8AC3E}">
        <p14:creationId xmlns:p14="http://schemas.microsoft.com/office/powerpoint/2010/main" val="3471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A24A7-FCF3-D649-A829-7718A691DAD3}"/>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0C8BFBD6-AFB0-7F49-BF64-E677826D1C1F}"/>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127188B5-46C9-0D42-A1E9-13C4C32669C8}"/>
              </a:ext>
            </a:extLst>
          </p:cNvPr>
          <p:cNvSpPr>
            <a:spLocks noGrp="1"/>
          </p:cNvSpPr>
          <p:nvPr>
            <p:ph type="ctrTitle"/>
          </p:nvPr>
        </p:nvSpPr>
        <p:spPr/>
        <p:txBody>
          <a:bodyPr/>
          <a:lstStyle/>
          <a:p>
            <a:r>
              <a:rPr lang="en-US" sz="3200" b="1" dirty="0" err="1"/>
              <a:t>Reconnaître</a:t>
            </a:r>
            <a:r>
              <a:rPr lang="en-US" sz="3200" dirty="0"/>
              <a:t> et </a:t>
            </a:r>
            <a:r>
              <a:rPr lang="en-US" sz="3200" b="1" dirty="0"/>
              <a:t>explorer </a:t>
            </a:r>
            <a:br>
              <a:rPr lang="en-US" sz="3200" dirty="0"/>
            </a:br>
            <a:r>
              <a:rPr lang="en-US" sz="3200" dirty="0" err="1"/>
              <a:t>vos</a:t>
            </a:r>
            <a:r>
              <a:rPr lang="en-US" sz="3200" dirty="0"/>
              <a:t> </a:t>
            </a:r>
            <a:r>
              <a:rPr lang="en-US" sz="3200" dirty="0" err="1"/>
              <a:t>facteurs</a:t>
            </a:r>
            <a:r>
              <a:rPr lang="en-US" sz="3200" dirty="0"/>
              <a:t> de stress</a:t>
            </a:r>
          </a:p>
        </p:txBody>
      </p:sp>
      <p:sp>
        <p:nvSpPr>
          <p:cNvPr id="4" name="Text Placeholder 3">
            <a:extLst>
              <a:ext uri="{FF2B5EF4-FFF2-40B4-BE49-F238E27FC236}">
                <a16:creationId xmlns:a16="http://schemas.microsoft.com/office/drawing/2014/main" id="{F165C4C6-C5D5-B54E-8DA8-6C1ED0E93D6D}"/>
              </a:ext>
            </a:extLst>
          </p:cNvPr>
          <p:cNvSpPr>
            <a:spLocks noGrp="1"/>
          </p:cNvSpPr>
          <p:nvPr>
            <p:ph type="body" sz="quarter" idx="14"/>
          </p:nvPr>
        </p:nvSpPr>
        <p:spPr/>
        <p:txBody>
          <a:bodyPr/>
          <a:lstStyle/>
          <a:p>
            <a:r>
              <a:rPr lang="en-US" dirty="0"/>
              <a:t>Aux études – pg. 15-18</a:t>
            </a:r>
          </a:p>
          <a:p>
            <a:r>
              <a:rPr lang="en-US" dirty="0"/>
              <a:t>Sur le </a:t>
            </a:r>
            <a:r>
              <a:rPr lang="en-US" dirty="0" err="1"/>
              <a:t>marché</a:t>
            </a:r>
            <a:r>
              <a:rPr lang="en-US" dirty="0"/>
              <a:t> du travail – p. 15-18</a:t>
            </a:r>
          </a:p>
        </p:txBody>
      </p:sp>
    </p:spTree>
    <p:extLst>
      <p:ext uri="{BB962C8B-B14F-4D97-AF65-F5344CB8AC3E}">
        <p14:creationId xmlns:p14="http://schemas.microsoft.com/office/powerpoint/2010/main" val="408212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BB0C37-7F03-E940-A4B7-953BB2ADCD51}"/>
              </a:ext>
            </a:extLst>
          </p:cNvPr>
          <p:cNvSpPr>
            <a:spLocks noGrp="1"/>
          </p:cNvSpPr>
          <p:nvPr>
            <p:ph type="title"/>
          </p:nvPr>
        </p:nvSpPr>
        <p:spPr/>
        <p:txBody>
          <a:bodyPr>
            <a:noAutofit/>
          </a:bodyPr>
          <a:lstStyle/>
          <a:p>
            <a:r>
              <a:rPr lang="en-US" sz="2500" dirty="0" err="1"/>
              <a:t>Chaque</a:t>
            </a:r>
            <a:r>
              <a:rPr lang="en-US" sz="2500" dirty="0"/>
              <a:t> option </a:t>
            </a:r>
            <a:r>
              <a:rPr lang="en-US" sz="2500" dirty="0" err="1"/>
              <a:t>est</a:t>
            </a:r>
            <a:r>
              <a:rPr lang="en-US" sz="2500" dirty="0"/>
              <a:t> un </a:t>
            </a:r>
            <a:r>
              <a:rPr lang="en-US" sz="2500" dirty="0" err="1"/>
              <a:t>choix</a:t>
            </a:r>
            <a:r>
              <a:rPr lang="en-US" sz="2500" dirty="0"/>
              <a:t> </a:t>
            </a:r>
            <a:r>
              <a:rPr lang="en-US" sz="2500" dirty="0" err="1"/>
              <a:t>sensé</a:t>
            </a:r>
            <a:r>
              <a:rPr lang="en-US" sz="2500" dirty="0"/>
              <a:t> possible pour faire face </a:t>
            </a:r>
            <a:r>
              <a:rPr lang="en-US" sz="2500" dirty="0" err="1"/>
              <a:t>à</a:t>
            </a:r>
            <a:r>
              <a:rPr lang="en-US" sz="2500" dirty="0"/>
              <a:t> un stress </a:t>
            </a:r>
            <a:r>
              <a:rPr lang="en-US" sz="2500" dirty="0" err="1"/>
              <a:t>spécifique</a:t>
            </a:r>
            <a:endParaRPr lang="en-US" sz="2500" dirty="0"/>
          </a:p>
        </p:txBody>
      </p:sp>
      <p:sp>
        <p:nvSpPr>
          <p:cNvPr id="16" name="Oval 15" descr="Gestion &#10;du stress&#10;">
            <a:extLst>
              <a:ext uri="{FF2B5EF4-FFF2-40B4-BE49-F238E27FC236}">
                <a16:creationId xmlns:a16="http://schemas.microsoft.com/office/drawing/2014/main" id="{6C231A96-6BA2-154A-B2F0-5AE42BE051BE}"/>
              </a:ext>
              <a:ext uri="{C183D7F6-B498-43B3-948B-1728B52AA6E4}">
                <adec:decorative xmlns:adec="http://schemas.microsoft.com/office/drawing/2017/decorative" val="0"/>
              </a:ext>
            </a:extLst>
          </p:cNvPr>
          <p:cNvSpPr/>
          <p:nvPr/>
        </p:nvSpPr>
        <p:spPr>
          <a:xfrm>
            <a:off x="3789952" y="2678464"/>
            <a:ext cx="1949654" cy="1949654"/>
          </a:xfrm>
          <a:prstGeom prst="ellipse">
            <a:avLst/>
          </a:prstGeom>
          <a:solidFill>
            <a:srgbClr val="4CC0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lumMod val="50000"/>
                  </a:schemeClr>
                </a:solidFill>
              </a:rPr>
              <a:t>Gestion </a:t>
            </a:r>
            <a:br>
              <a:rPr lang="en-US" dirty="0">
                <a:solidFill>
                  <a:schemeClr val="tx1">
                    <a:lumMod val="50000"/>
                  </a:schemeClr>
                </a:solidFill>
              </a:rPr>
            </a:br>
            <a:r>
              <a:rPr lang="en-US" dirty="0">
                <a:solidFill>
                  <a:schemeClr val="tx1">
                    <a:lumMod val="50000"/>
                  </a:schemeClr>
                </a:solidFill>
              </a:rPr>
              <a:t>du stress</a:t>
            </a:r>
          </a:p>
        </p:txBody>
      </p:sp>
      <p:sp>
        <p:nvSpPr>
          <p:cNvPr id="2" name="Oval 1" descr="Accepter">
            <a:extLst>
              <a:ext uri="{FF2B5EF4-FFF2-40B4-BE49-F238E27FC236}">
                <a16:creationId xmlns:a16="http://schemas.microsoft.com/office/drawing/2014/main" id="{0072FC5C-48AD-D64D-BD58-9A0811567696}"/>
              </a:ext>
              <a:ext uri="{C183D7F6-B498-43B3-948B-1728B52AA6E4}">
                <adec:decorative xmlns:adec="http://schemas.microsoft.com/office/drawing/2017/decorative" val="0"/>
              </a:ext>
            </a:extLst>
          </p:cNvPr>
          <p:cNvSpPr/>
          <p:nvPr/>
        </p:nvSpPr>
        <p:spPr>
          <a:xfrm>
            <a:off x="24525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Accepter</a:t>
            </a:r>
          </a:p>
        </p:txBody>
      </p:sp>
      <p:sp>
        <p:nvSpPr>
          <p:cNvPr id="14" name="Oval 13" descr="Éviter">
            <a:extLst>
              <a:ext uri="{FF2B5EF4-FFF2-40B4-BE49-F238E27FC236}">
                <a16:creationId xmlns:a16="http://schemas.microsoft.com/office/drawing/2014/main" id="{189015D7-D6AA-B24F-B800-6F101ABF8414}"/>
              </a:ext>
              <a:ext uri="{C183D7F6-B498-43B3-948B-1728B52AA6E4}">
                <adec:decorative xmlns:adec="http://schemas.microsoft.com/office/drawing/2017/decorative" val="0"/>
              </a:ext>
            </a:extLst>
          </p:cNvPr>
          <p:cNvSpPr/>
          <p:nvPr/>
        </p:nvSpPr>
        <p:spPr>
          <a:xfrm>
            <a:off x="57396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rPr>
              <a:t>Éviter</a:t>
            </a:r>
            <a:endParaRPr lang="en-US" sz="1400" b="1" dirty="0">
              <a:solidFill>
                <a:schemeClr val="bg1"/>
              </a:solidFill>
            </a:endParaRPr>
          </a:p>
        </p:txBody>
      </p:sp>
      <p:sp>
        <p:nvSpPr>
          <p:cNvPr id="12" name="Oval 11" descr="S’adapter">
            <a:extLst>
              <a:ext uri="{FF2B5EF4-FFF2-40B4-BE49-F238E27FC236}">
                <a16:creationId xmlns:a16="http://schemas.microsoft.com/office/drawing/2014/main" id="{B82CD450-16AD-5D47-A210-33E846F5646A}"/>
              </a:ext>
              <a:ext uri="{C183D7F6-B498-43B3-948B-1728B52AA6E4}">
                <adec:decorative xmlns:adec="http://schemas.microsoft.com/office/drawing/2017/decorative" val="0"/>
              </a:ext>
            </a:extLst>
          </p:cNvPr>
          <p:cNvSpPr/>
          <p:nvPr/>
        </p:nvSpPr>
        <p:spPr>
          <a:xfrm>
            <a:off x="2452506" y="4661879"/>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err="1">
                <a:solidFill>
                  <a:schemeClr val="bg1"/>
                </a:solidFill>
              </a:rPr>
              <a:t>S’adapter</a:t>
            </a:r>
            <a:endParaRPr lang="en-US" sz="1400" b="1" dirty="0">
              <a:solidFill>
                <a:schemeClr val="bg1"/>
              </a:solidFill>
            </a:endParaRPr>
          </a:p>
        </p:txBody>
      </p:sp>
      <p:sp>
        <p:nvSpPr>
          <p:cNvPr id="18" name="Oval 17" descr="S’adjuster">
            <a:extLst>
              <a:ext uri="{FF2B5EF4-FFF2-40B4-BE49-F238E27FC236}">
                <a16:creationId xmlns:a16="http://schemas.microsoft.com/office/drawing/2014/main" id="{4E034773-D169-4C43-AA9C-8FDD798B4135}"/>
              </a:ext>
              <a:ext uri="{C183D7F6-B498-43B3-948B-1728B52AA6E4}">
                <adec:decorative xmlns:adec="http://schemas.microsoft.com/office/drawing/2017/decorative" val="0"/>
              </a:ext>
            </a:extLst>
          </p:cNvPr>
          <p:cNvSpPr/>
          <p:nvPr/>
        </p:nvSpPr>
        <p:spPr>
          <a:xfrm>
            <a:off x="5739606" y="46281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err="1">
                <a:solidFill>
                  <a:schemeClr val="bg1"/>
                </a:solidFill>
              </a:rPr>
              <a:t>S’adjuster</a:t>
            </a:r>
            <a:endParaRPr lang="en-US" sz="1400" b="1" dirty="0">
              <a:solidFill>
                <a:schemeClr val="bg1"/>
              </a:solidFill>
            </a:endParaRPr>
          </a:p>
        </p:txBody>
      </p:sp>
      <p:sp>
        <p:nvSpPr>
          <p:cNvPr id="7" name="Rectangle 6">
            <a:extLst>
              <a:ext uri="{FF2B5EF4-FFF2-40B4-BE49-F238E27FC236}">
                <a16:creationId xmlns:a16="http://schemas.microsoft.com/office/drawing/2014/main" id="{CA74D3A1-927E-9442-8125-25B2DCFFD0D6}"/>
              </a:ext>
            </a:extLst>
          </p:cNvPr>
          <p:cNvSpPr/>
          <p:nvPr/>
        </p:nvSpPr>
        <p:spPr>
          <a:xfrm>
            <a:off x="8085226" y="4600170"/>
            <a:ext cx="3870985" cy="646331"/>
          </a:xfrm>
          <a:prstGeom prst="rect">
            <a:avLst/>
          </a:prstGeom>
        </p:spPr>
        <p:txBody>
          <a:bodyPr wrap="square">
            <a:spAutoFit/>
          </a:bodyPr>
          <a:lstStyle/>
          <a:p>
            <a:r>
              <a:rPr lang="en-US" dirty="0"/>
              <a:t>Aux études– p. 20-24</a:t>
            </a:r>
          </a:p>
          <a:p>
            <a:r>
              <a:rPr lang="en-US" dirty="0"/>
              <a:t>Sur le </a:t>
            </a:r>
            <a:r>
              <a:rPr lang="en-US" dirty="0" err="1"/>
              <a:t>marché</a:t>
            </a:r>
            <a:r>
              <a:rPr lang="en-US" dirty="0"/>
              <a:t> du travail – p. 20-22</a:t>
            </a:r>
          </a:p>
        </p:txBody>
      </p:sp>
      <p:cxnSp>
        <p:nvCxnSpPr>
          <p:cNvPr id="23" name="Straight Connector 22">
            <a:extLst>
              <a:ext uri="{FF2B5EF4-FFF2-40B4-BE49-F238E27FC236}">
                <a16:creationId xmlns:a16="http://schemas.microsoft.com/office/drawing/2014/main" id="{4D2F05A8-9761-5B4B-B920-BB60A0229091}"/>
              </a:ext>
              <a:ext uri="{C183D7F6-B498-43B3-948B-1728B52AA6E4}">
                <adec:decorative xmlns:adec="http://schemas.microsoft.com/office/drawing/2017/decorative" val="1"/>
              </a:ext>
            </a:extLst>
          </p:cNvPr>
          <p:cNvCxnSpPr>
            <a:cxnSpLocks/>
            <a:stCxn id="16" idx="7"/>
            <a:endCxn id="14" idx="3"/>
          </p:cNvCxnSpPr>
          <p:nvPr/>
        </p:nvCxnSpPr>
        <p:spPr>
          <a:xfrm flipV="1">
            <a:off x="5454086"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349B14-37FF-854D-9F48-0340DB19E86D}"/>
              </a:ext>
              <a:ext uri="{C183D7F6-B498-43B3-948B-1728B52AA6E4}">
                <adec:decorative xmlns:adec="http://schemas.microsoft.com/office/drawing/2017/decorative" val="1"/>
              </a:ext>
            </a:extLst>
          </p:cNvPr>
          <p:cNvCxnSpPr>
            <a:cxnSpLocks/>
            <a:stCxn id="16" idx="5"/>
            <a:endCxn id="18" idx="1"/>
          </p:cNvCxnSpPr>
          <p:nvPr/>
        </p:nvCxnSpPr>
        <p:spPr>
          <a:xfrm>
            <a:off x="5454086" y="4342598"/>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93418B-C7DC-4946-ACC3-2EB599C8ED09}"/>
              </a:ext>
              <a:ext uri="{C183D7F6-B498-43B3-948B-1728B52AA6E4}">
                <adec:decorative xmlns:adec="http://schemas.microsoft.com/office/drawing/2017/decorative" val="1"/>
              </a:ext>
            </a:extLst>
          </p:cNvPr>
          <p:cNvCxnSpPr>
            <a:cxnSpLocks/>
            <a:stCxn id="12" idx="7"/>
            <a:endCxn id="16" idx="3"/>
          </p:cNvCxnSpPr>
          <p:nvPr/>
        </p:nvCxnSpPr>
        <p:spPr>
          <a:xfrm flipV="1">
            <a:off x="3594088" y="4342598"/>
            <a:ext cx="481384" cy="515145"/>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E96A78A-3168-AB47-A4D9-AC14C81D0F60}"/>
              </a:ext>
              <a:ext uri="{C183D7F6-B498-43B3-948B-1728B52AA6E4}">
                <adec:decorative xmlns:adec="http://schemas.microsoft.com/office/drawing/2017/decorative" val="1"/>
              </a:ext>
            </a:extLst>
          </p:cNvPr>
          <p:cNvCxnSpPr>
            <a:cxnSpLocks/>
            <a:stCxn id="2" idx="5"/>
            <a:endCxn id="16" idx="1"/>
          </p:cNvCxnSpPr>
          <p:nvPr/>
        </p:nvCxnSpPr>
        <p:spPr>
          <a:xfrm>
            <a:off x="3594088"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327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AF7DE-311A-F24A-A112-EFDA022B5687}"/>
              </a:ext>
            </a:extLst>
          </p:cNvPr>
          <p:cNvSpPr>
            <a:spLocks noGrp="1"/>
          </p:cNvSpPr>
          <p:nvPr>
            <p:ph type="title"/>
          </p:nvPr>
        </p:nvSpPr>
        <p:spPr>
          <a:xfrm>
            <a:off x="384047" y="309282"/>
            <a:ext cx="11563537" cy="605118"/>
          </a:xfrm>
        </p:spPr>
        <p:txBody>
          <a:bodyPr>
            <a:normAutofit fontScale="90000"/>
          </a:bodyPr>
          <a:lstStyle/>
          <a:p>
            <a:r>
              <a:rPr lang="en-US" sz="3000" b="1" dirty="0" err="1"/>
              <a:t>Acceptez</a:t>
            </a:r>
            <a:r>
              <a:rPr lang="en-US" sz="3000" b="1" dirty="0"/>
              <a:t> </a:t>
            </a:r>
            <a:r>
              <a:rPr lang="en-US" sz="3000" dirty="0"/>
              <a:t>les choses et les gens que </a:t>
            </a:r>
            <a:r>
              <a:rPr lang="en-US" sz="3000" dirty="0" err="1"/>
              <a:t>vous</a:t>
            </a:r>
            <a:r>
              <a:rPr lang="en-US" sz="3000" dirty="0"/>
              <a:t> ne </a:t>
            </a:r>
            <a:r>
              <a:rPr lang="en-US" sz="3000" dirty="0" err="1"/>
              <a:t>pouvez</a:t>
            </a:r>
            <a:r>
              <a:rPr lang="en-US" sz="3000" dirty="0"/>
              <a:t> </a:t>
            </a:r>
            <a:r>
              <a:rPr lang="en-US" sz="3000" dirty="0" err="1"/>
              <a:t>vraiment</a:t>
            </a:r>
            <a:r>
              <a:rPr lang="en-US" sz="3000" dirty="0"/>
              <a:t> pas changer</a:t>
            </a:r>
          </a:p>
        </p:txBody>
      </p:sp>
      <p:sp>
        <p:nvSpPr>
          <p:cNvPr id="5" name="Text Placeholder 4">
            <a:extLst>
              <a:ext uri="{FF2B5EF4-FFF2-40B4-BE49-F238E27FC236}">
                <a16:creationId xmlns:a16="http://schemas.microsoft.com/office/drawing/2014/main" id="{E2DF2064-F3FF-0040-B1B3-E87215B414A8}"/>
              </a:ext>
            </a:extLst>
          </p:cNvPr>
          <p:cNvSpPr>
            <a:spLocks noGrp="1"/>
          </p:cNvSpPr>
          <p:nvPr>
            <p:ph sz="half" idx="1"/>
          </p:nvPr>
        </p:nvSpPr>
        <p:spPr/>
        <p:txBody>
          <a:bodyPr>
            <a:normAutofit/>
          </a:bodyPr>
          <a:lstStyle/>
          <a:p>
            <a:r>
              <a:rPr lang="en-US" b="1" dirty="0" err="1"/>
              <a:t>N’essayez</a:t>
            </a:r>
            <a:r>
              <a:rPr lang="en-US" b="1" dirty="0"/>
              <a:t> pas de </a:t>
            </a:r>
            <a:r>
              <a:rPr lang="en-US" b="1" dirty="0" err="1"/>
              <a:t>contrôler</a:t>
            </a:r>
            <a:r>
              <a:rPr lang="en-US" b="1" dirty="0"/>
              <a:t> </a:t>
            </a:r>
            <a:r>
              <a:rPr lang="en-US" dirty="0" err="1"/>
              <a:t>l’incontrôlable</a:t>
            </a:r>
            <a:r>
              <a:rPr lang="en-US" dirty="0"/>
              <a:t>.</a:t>
            </a:r>
          </a:p>
          <a:p>
            <a:r>
              <a:rPr lang="en-US" dirty="0" err="1"/>
              <a:t>Percevez</a:t>
            </a:r>
            <a:r>
              <a:rPr lang="en-US" dirty="0"/>
              <a:t> les </a:t>
            </a:r>
            <a:r>
              <a:rPr lang="en-US" dirty="0" err="1"/>
              <a:t>difficultés</a:t>
            </a:r>
            <a:r>
              <a:rPr lang="en-US" dirty="0"/>
              <a:t> </a:t>
            </a:r>
            <a:r>
              <a:rPr lang="en-US" dirty="0" err="1"/>
              <a:t>comme</a:t>
            </a:r>
            <a:r>
              <a:rPr lang="en-US" dirty="0"/>
              <a:t> des </a:t>
            </a:r>
            <a:r>
              <a:rPr lang="en-US" b="1" dirty="0"/>
              <a:t>occasions</a:t>
            </a:r>
            <a:r>
              <a:rPr lang="en-US" dirty="0"/>
              <a:t> de </a:t>
            </a:r>
            <a:r>
              <a:rPr lang="en-US" dirty="0" err="1"/>
              <a:t>croissance</a:t>
            </a:r>
            <a:r>
              <a:rPr lang="en-US" dirty="0"/>
              <a:t> </a:t>
            </a:r>
            <a:r>
              <a:rPr lang="en-US" dirty="0" err="1"/>
              <a:t>personnelle</a:t>
            </a:r>
            <a:r>
              <a:rPr lang="en-US" dirty="0"/>
              <a:t> et </a:t>
            </a:r>
            <a:r>
              <a:rPr lang="en-US" dirty="0" err="1"/>
              <a:t>d’apprentissage</a:t>
            </a:r>
            <a:r>
              <a:rPr lang="en-US" dirty="0"/>
              <a:t>.</a:t>
            </a:r>
          </a:p>
          <a:p>
            <a:r>
              <a:rPr lang="en-US" b="1" dirty="0" err="1"/>
              <a:t>Dévoilez</a:t>
            </a:r>
            <a:r>
              <a:rPr lang="en-US" b="1" dirty="0"/>
              <a:t> </a:t>
            </a:r>
            <a:r>
              <a:rPr lang="en-US" b="1" dirty="0" err="1"/>
              <a:t>vos</a:t>
            </a:r>
            <a:r>
              <a:rPr lang="en-US" b="1" dirty="0"/>
              <a:t> sentiments </a:t>
            </a:r>
            <a:r>
              <a:rPr lang="en-US" dirty="0"/>
              <a:t>pour </a:t>
            </a:r>
            <a:r>
              <a:rPr lang="en-US" dirty="0" err="1"/>
              <a:t>réduire</a:t>
            </a:r>
            <a:r>
              <a:rPr lang="en-US" dirty="0"/>
              <a:t> </a:t>
            </a:r>
            <a:r>
              <a:rPr lang="en-US" dirty="0" err="1"/>
              <a:t>leur</a:t>
            </a:r>
            <a:r>
              <a:rPr lang="en-US" dirty="0"/>
              <a:t> </a:t>
            </a:r>
            <a:r>
              <a:rPr lang="en-US" dirty="0" err="1"/>
              <a:t>pouvoir</a:t>
            </a:r>
            <a:r>
              <a:rPr lang="en-US" dirty="0"/>
              <a:t> sur </a:t>
            </a:r>
            <a:r>
              <a:rPr lang="en-US" dirty="0" err="1"/>
              <a:t>vos</a:t>
            </a:r>
            <a:r>
              <a:rPr lang="en-US" dirty="0"/>
              <a:t> </a:t>
            </a:r>
            <a:r>
              <a:rPr lang="en-US" dirty="0" err="1"/>
              <a:t>émotions</a:t>
            </a:r>
            <a:r>
              <a:rPr lang="en-US" dirty="0"/>
              <a:t>.</a:t>
            </a:r>
          </a:p>
          <a:p>
            <a:r>
              <a:rPr lang="en-US" dirty="0" err="1"/>
              <a:t>Apprenez</a:t>
            </a:r>
            <a:r>
              <a:rPr lang="en-US" dirty="0"/>
              <a:t> </a:t>
            </a:r>
            <a:r>
              <a:rPr lang="en-US" dirty="0" err="1"/>
              <a:t>à</a:t>
            </a:r>
            <a:r>
              <a:rPr lang="en-US" dirty="0"/>
              <a:t> </a:t>
            </a:r>
            <a:r>
              <a:rPr lang="en-US" dirty="0" err="1"/>
              <a:t>pardonner</a:t>
            </a:r>
            <a:r>
              <a:rPr lang="en-US" dirty="0"/>
              <a:t> et </a:t>
            </a:r>
            <a:r>
              <a:rPr lang="en-US" dirty="0" err="1"/>
              <a:t>à</a:t>
            </a:r>
            <a:r>
              <a:rPr lang="en-US" dirty="0"/>
              <a:t> </a:t>
            </a:r>
            <a:r>
              <a:rPr lang="en-US" b="1" dirty="0" err="1"/>
              <a:t>aller</a:t>
            </a:r>
            <a:r>
              <a:rPr lang="en-US" b="1" dirty="0"/>
              <a:t> </a:t>
            </a:r>
            <a:br>
              <a:rPr lang="en-US" b="1" dirty="0"/>
            </a:br>
            <a:r>
              <a:rPr lang="en-US" b="1" dirty="0"/>
              <a:t>de </a:t>
            </a:r>
            <a:r>
              <a:rPr lang="en-US" b="1" dirty="0" err="1"/>
              <a:t>l’avant</a:t>
            </a:r>
            <a:r>
              <a:rPr lang="en-US" b="1" dirty="0"/>
              <a:t>.</a:t>
            </a:r>
          </a:p>
        </p:txBody>
      </p:sp>
      <p:pic>
        <p:nvPicPr>
          <p:cNvPr id="4" name="Picture Placeholder 3">
            <a:extLst>
              <a:ext uri="{FF2B5EF4-FFF2-40B4-BE49-F238E27FC236}">
                <a16:creationId xmlns:a16="http://schemas.microsoft.com/office/drawing/2014/main" id="{7958E782-3589-CA43-BFF9-A8E60B45B767}"/>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7149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7029-8F05-2F4C-AB3B-B502EC940D0E}"/>
              </a:ext>
            </a:extLst>
          </p:cNvPr>
          <p:cNvSpPr>
            <a:spLocks noGrp="1"/>
          </p:cNvSpPr>
          <p:nvPr>
            <p:ph type="title"/>
          </p:nvPr>
        </p:nvSpPr>
        <p:spPr/>
        <p:txBody>
          <a:bodyPr>
            <a:normAutofit fontScale="90000"/>
          </a:bodyPr>
          <a:lstStyle/>
          <a:p>
            <a:br>
              <a:rPr lang="en-US" dirty="0"/>
            </a:br>
            <a:br>
              <a:rPr lang="en-US" dirty="0"/>
            </a:br>
            <a:br>
              <a:rPr lang="en-US" b="1" dirty="0"/>
            </a:br>
            <a:r>
              <a:rPr lang="en-US" b="1" dirty="0" err="1"/>
              <a:t>Évitez</a:t>
            </a:r>
            <a:r>
              <a:rPr lang="en-US" b="1" dirty="0"/>
              <a:t> </a:t>
            </a:r>
            <a:r>
              <a:rPr lang="en-US" dirty="0"/>
              <a:t>le stress inutile</a:t>
            </a:r>
          </a:p>
        </p:txBody>
      </p:sp>
      <p:sp>
        <p:nvSpPr>
          <p:cNvPr id="3" name="Content Placeholder 2">
            <a:extLst>
              <a:ext uri="{FF2B5EF4-FFF2-40B4-BE49-F238E27FC236}">
                <a16:creationId xmlns:a16="http://schemas.microsoft.com/office/drawing/2014/main" id="{1637C8EB-F57B-B941-B8A9-CC0340542F1D}"/>
              </a:ext>
            </a:extLst>
          </p:cNvPr>
          <p:cNvSpPr>
            <a:spLocks noGrp="1"/>
          </p:cNvSpPr>
          <p:nvPr>
            <p:ph sz="half" idx="1"/>
          </p:nvPr>
        </p:nvSpPr>
        <p:spPr>
          <a:xfrm>
            <a:off x="468022" y="1298575"/>
            <a:ext cx="6537615" cy="4805172"/>
          </a:xfrm>
        </p:spPr>
        <p:txBody>
          <a:bodyPr>
            <a:normAutofit lnSpcReduction="10000"/>
          </a:bodyPr>
          <a:lstStyle/>
          <a:p>
            <a:r>
              <a:rPr lang="en-US" dirty="0" err="1"/>
              <a:t>Apprenez</a:t>
            </a:r>
            <a:r>
              <a:rPr lang="en-US" dirty="0"/>
              <a:t> </a:t>
            </a:r>
            <a:r>
              <a:rPr lang="en-US" dirty="0" err="1"/>
              <a:t>à</a:t>
            </a:r>
            <a:r>
              <a:rPr lang="en-US" dirty="0"/>
              <a:t> </a:t>
            </a:r>
            <a:r>
              <a:rPr lang="en-US" b="1" dirty="0"/>
              <a:t>dire « non » </a:t>
            </a:r>
            <a:r>
              <a:rPr lang="en-US" dirty="0"/>
              <a:t>et </a:t>
            </a:r>
            <a:r>
              <a:rPr lang="en-US" dirty="0" err="1"/>
              <a:t>à</a:t>
            </a:r>
            <a:r>
              <a:rPr lang="en-US" dirty="0"/>
              <a:t> poser </a:t>
            </a:r>
            <a:br>
              <a:rPr lang="en-US" dirty="0"/>
            </a:br>
            <a:r>
              <a:rPr lang="en-US" dirty="0"/>
              <a:t>des </a:t>
            </a:r>
            <a:r>
              <a:rPr lang="en-US" dirty="0" err="1"/>
              <a:t>limites</a:t>
            </a:r>
            <a:r>
              <a:rPr lang="en-US" dirty="0"/>
              <a:t>.</a:t>
            </a:r>
          </a:p>
          <a:p>
            <a:r>
              <a:rPr lang="en-US" b="1" dirty="0" err="1"/>
              <a:t>Évitez</a:t>
            </a:r>
            <a:r>
              <a:rPr lang="en-US" b="1" dirty="0"/>
              <a:t> les </a:t>
            </a:r>
            <a:r>
              <a:rPr lang="en-US" b="1" dirty="0" err="1"/>
              <a:t>personnes</a:t>
            </a:r>
            <a:r>
              <a:rPr lang="en-US" b="1" dirty="0"/>
              <a:t> </a:t>
            </a:r>
            <a:r>
              <a:rPr lang="en-US" dirty="0"/>
              <a:t>qui </a:t>
            </a:r>
            <a:r>
              <a:rPr lang="en-US" dirty="0" err="1"/>
              <a:t>créent</a:t>
            </a:r>
            <a:r>
              <a:rPr lang="en-US" dirty="0"/>
              <a:t> un </a:t>
            </a:r>
            <a:r>
              <a:rPr lang="en-US" dirty="0" err="1"/>
              <a:t>environnement</a:t>
            </a:r>
            <a:r>
              <a:rPr lang="en-US" dirty="0"/>
              <a:t> </a:t>
            </a:r>
            <a:r>
              <a:rPr lang="en-US" dirty="0" err="1"/>
              <a:t>stressant</a:t>
            </a:r>
            <a:r>
              <a:rPr lang="en-US" dirty="0"/>
              <a:t>, dans la </a:t>
            </a:r>
            <a:r>
              <a:rPr lang="en-US" dirty="0" err="1"/>
              <a:t>mesure</a:t>
            </a:r>
            <a:r>
              <a:rPr lang="en-US" dirty="0"/>
              <a:t> du possible.</a:t>
            </a:r>
          </a:p>
          <a:p>
            <a:r>
              <a:rPr lang="en-US" dirty="0" err="1"/>
              <a:t>Créez</a:t>
            </a:r>
            <a:r>
              <a:rPr lang="en-US" dirty="0"/>
              <a:t> un </a:t>
            </a:r>
            <a:r>
              <a:rPr lang="en-US" b="1" dirty="0" err="1"/>
              <a:t>espace</a:t>
            </a:r>
            <a:r>
              <a:rPr lang="en-US" b="1" dirty="0"/>
              <a:t> de travail sans stress.</a:t>
            </a:r>
          </a:p>
          <a:p>
            <a:r>
              <a:rPr lang="en-US" b="1" dirty="0" err="1"/>
              <a:t>Déterminez</a:t>
            </a:r>
            <a:r>
              <a:rPr lang="en-US" b="1" dirty="0"/>
              <a:t> </a:t>
            </a:r>
            <a:r>
              <a:rPr lang="en-US" b="1" dirty="0" err="1"/>
              <a:t>l’ordre</a:t>
            </a:r>
            <a:r>
              <a:rPr lang="en-US" b="1" dirty="0"/>
              <a:t> de </a:t>
            </a:r>
            <a:r>
              <a:rPr lang="en-US" b="1" dirty="0" err="1"/>
              <a:t>priorité</a:t>
            </a:r>
            <a:r>
              <a:rPr lang="en-US" b="1" dirty="0"/>
              <a:t> </a:t>
            </a:r>
            <a:r>
              <a:rPr lang="en-US" dirty="0"/>
              <a:t>de </a:t>
            </a:r>
            <a:r>
              <a:rPr lang="en-US" dirty="0" err="1"/>
              <a:t>vos</a:t>
            </a:r>
            <a:r>
              <a:rPr lang="en-US" dirty="0"/>
              <a:t> </a:t>
            </a:r>
            <a:r>
              <a:rPr lang="en-US" dirty="0" err="1"/>
              <a:t>tâches</a:t>
            </a:r>
            <a:r>
              <a:rPr lang="en-US" dirty="0"/>
              <a:t> et laissez </a:t>
            </a:r>
            <a:r>
              <a:rPr lang="en-US" dirty="0" err="1"/>
              <a:t>tomber</a:t>
            </a:r>
            <a:r>
              <a:rPr lang="en-US" dirty="0"/>
              <a:t> les </a:t>
            </a:r>
            <a:r>
              <a:rPr lang="en-US" dirty="0" err="1"/>
              <a:t>tâches</a:t>
            </a:r>
            <a:r>
              <a:rPr lang="en-US" dirty="0"/>
              <a:t> </a:t>
            </a:r>
            <a:r>
              <a:rPr lang="en-US" dirty="0" err="1"/>
              <a:t>ou</a:t>
            </a:r>
            <a:r>
              <a:rPr lang="en-US" dirty="0"/>
              <a:t> </a:t>
            </a:r>
            <a:r>
              <a:rPr lang="en-US" dirty="0" err="1"/>
              <a:t>activités</a:t>
            </a:r>
            <a:r>
              <a:rPr lang="en-US" dirty="0"/>
              <a:t> qui ne </a:t>
            </a:r>
            <a:r>
              <a:rPr lang="en-US" dirty="0" err="1"/>
              <a:t>sont</a:t>
            </a:r>
            <a:r>
              <a:rPr lang="en-US" dirty="0"/>
              <a:t> pas </a:t>
            </a:r>
            <a:r>
              <a:rPr lang="en-US" dirty="0" err="1"/>
              <a:t>essentielles</a:t>
            </a:r>
            <a:r>
              <a:rPr lang="en-US" dirty="0"/>
              <a:t>.</a:t>
            </a:r>
          </a:p>
        </p:txBody>
      </p:sp>
      <p:pic>
        <p:nvPicPr>
          <p:cNvPr id="6" name="Picture Placeholder 5">
            <a:extLst>
              <a:ext uri="{FF2B5EF4-FFF2-40B4-BE49-F238E27FC236}">
                <a16:creationId xmlns:a16="http://schemas.microsoft.com/office/drawing/2014/main" id="{72BCC4B6-16FC-634C-B123-1619DABE5896}"/>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7076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736C-C307-A947-80CB-50944F711F7E}"/>
              </a:ext>
            </a:extLst>
          </p:cNvPr>
          <p:cNvSpPr>
            <a:spLocks noGrp="1"/>
          </p:cNvSpPr>
          <p:nvPr>
            <p:ph type="title"/>
          </p:nvPr>
        </p:nvSpPr>
        <p:spPr>
          <a:xfrm>
            <a:off x="384048" y="309282"/>
            <a:ext cx="11494526" cy="605118"/>
          </a:xfrm>
        </p:spPr>
        <p:txBody>
          <a:bodyPr>
            <a:noAutofit/>
          </a:bodyPr>
          <a:lstStyle/>
          <a:p>
            <a:r>
              <a:rPr lang="en-US" sz="2900" b="1" dirty="0" err="1"/>
              <a:t>Ajustez-vous</a:t>
            </a:r>
            <a:r>
              <a:rPr lang="en-US" sz="2900" b="1" dirty="0"/>
              <a:t> </a:t>
            </a:r>
            <a:r>
              <a:rPr lang="en-US" sz="2900" dirty="0" err="1"/>
              <a:t>en</a:t>
            </a:r>
            <a:r>
              <a:rPr lang="en-US" sz="2900" dirty="0"/>
              <a:t> </a:t>
            </a:r>
            <a:r>
              <a:rPr lang="en-US" sz="2900" dirty="0" err="1"/>
              <a:t>modifiant</a:t>
            </a:r>
            <a:r>
              <a:rPr lang="en-US" sz="2900" dirty="0"/>
              <a:t> la situation </a:t>
            </a:r>
            <a:r>
              <a:rPr lang="en-US" sz="2900" dirty="0" err="1"/>
              <a:t>extérieure</a:t>
            </a:r>
            <a:endParaRPr lang="en-US" sz="2900" dirty="0"/>
          </a:p>
        </p:txBody>
      </p:sp>
      <p:sp>
        <p:nvSpPr>
          <p:cNvPr id="3" name="Content Placeholder 2">
            <a:extLst>
              <a:ext uri="{FF2B5EF4-FFF2-40B4-BE49-F238E27FC236}">
                <a16:creationId xmlns:a16="http://schemas.microsoft.com/office/drawing/2014/main" id="{73F7BCD0-22A3-AB45-8F5B-9A95DC94B759}"/>
              </a:ext>
            </a:extLst>
          </p:cNvPr>
          <p:cNvSpPr>
            <a:spLocks noGrp="1"/>
          </p:cNvSpPr>
          <p:nvPr>
            <p:ph sz="half" idx="1"/>
          </p:nvPr>
        </p:nvSpPr>
        <p:spPr/>
        <p:txBody>
          <a:bodyPr>
            <a:normAutofit/>
          </a:bodyPr>
          <a:lstStyle/>
          <a:p>
            <a:r>
              <a:rPr lang="en-US" b="1" dirty="0" err="1"/>
              <a:t>Modifiez</a:t>
            </a:r>
            <a:r>
              <a:rPr lang="en-US" b="1" dirty="0"/>
              <a:t> </a:t>
            </a:r>
            <a:r>
              <a:rPr lang="en-US" b="1" dirty="0" err="1"/>
              <a:t>votre</a:t>
            </a:r>
            <a:r>
              <a:rPr lang="en-US" b="1" dirty="0"/>
              <a:t> </a:t>
            </a:r>
            <a:r>
              <a:rPr lang="en-US" b="1" dirty="0" err="1"/>
              <a:t>environnement</a:t>
            </a:r>
            <a:r>
              <a:rPr lang="en-US" b="1" dirty="0"/>
              <a:t>  </a:t>
            </a:r>
          </a:p>
          <a:p>
            <a:r>
              <a:rPr lang="en-US" b="1" dirty="0" err="1"/>
              <a:t>Changez</a:t>
            </a:r>
            <a:r>
              <a:rPr lang="en-US" b="1" dirty="0"/>
              <a:t> </a:t>
            </a:r>
            <a:r>
              <a:rPr lang="en-US" b="1" dirty="0" err="1"/>
              <a:t>vos</a:t>
            </a:r>
            <a:r>
              <a:rPr lang="en-US" b="1" dirty="0"/>
              <a:t> routines</a:t>
            </a:r>
            <a:r>
              <a:rPr lang="en-US" dirty="0"/>
              <a:t>, y </a:t>
            </a:r>
            <a:r>
              <a:rPr lang="en-US" dirty="0" err="1"/>
              <a:t>compris</a:t>
            </a:r>
            <a:r>
              <a:rPr lang="en-US" dirty="0"/>
              <a:t> </a:t>
            </a:r>
            <a:r>
              <a:rPr lang="en-US" dirty="0" err="1"/>
              <a:t>ce</a:t>
            </a:r>
            <a:r>
              <a:rPr lang="en-US" dirty="0"/>
              <a:t> que </a:t>
            </a:r>
            <a:r>
              <a:rPr lang="en-US" dirty="0" err="1"/>
              <a:t>vous</a:t>
            </a:r>
            <a:r>
              <a:rPr lang="en-US" dirty="0"/>
              <a:t> </a:t>
            </a:r>
            <a:r>
              <a:rPr lang="en-US" dirty="0" err="1"/>
              <a:t>consommez</a:t>
            </a:r>
            <a:r>
              <a:rPr lang="en-US" dirty="0"/>
              <a:t>, la </a:t>
            </a:r>
            <a:r>
              <a:rPr lang="en-US" dirty="0" err="1"/>
              <a:t>façon</a:t>
            </a:r>
            <a:r>
              <a:rPr lang="en-US" dirty="0"/>
              <a:t> </a:t>
            </a:r>
            <a:r>
              <a:rPr lang="en-US" dirty="0" err="1"/>
              <a:t>dont</a:t>
            </a:r>
            <a:r>
              <a:rPr lang="en-US" dirty="0"/>
              <a:t> </a:t>
            </a:r>
            <a:r>
              <a:rPr lang="en-US" dirty="0" err="1"/>
              <a:t>vous</a:t>
            </a:r>
            <a:r>
              <a:rPr lang="en-US" dirty="0"/>
              <a:t> </a:t>
            </a:r>
            <a:r>
              <a:rPr lang="en-US" dirty="0" err="1"/>
              <a:t>bougez</a:t>
            </a:r>
            <a:r>
              <a:rPr lang="en-US" dirty="0"/>
              <a:t>, </a:t>
            </a:r>
            <a:r>
              <a:rPr lang="en-US" dirty="0" err="1"/>
              <a:t>ce</a:t>
            </a:r>
            <a:r>
              <a:rPr lang="en-US" dirty="0"/>
              <a:t> que </a:t>
            </a:r>
            <a:r>
              <a:rPr lang="en-US" dirty="0" err="1"/>
              <a:t>vous</a:t>
            </a:r>
            <a:r>
              <a:rPr lang="en-US" dirty="0"/>
              <a:t> </a:t>
            </a:r>
            <a:r>
              <a:rPr lang="en-US" dirty="0" err="1"/>
              <a:t>regardez</a:t>
            </a:r>
            <a:r>
              <a:rPr lang="en-US" dirty="0"/>
              <a:t> et les </a:t>
            </a:r>
            <a:r>
              <a:rPr lang="en-US" dirty="0" err="1"/>
              <a:t>endroits</a:t>
            </a:r>
            <a:r>
              <a:rPr lang="en-US" dirty="0"/>
              <a:t> </a:t>
            </a:r>
            <a:r>
              <a:rPr lang="en-US" dirty="0" err="1"/>
              <a:t>où</a:t>
            </a:r>
            <a:r>
              <a:rPr lang="en-US" dirty="0"/>
              <a:t> </a:t>
            </a:r>
            <a:r>
              <a:rPr lang="en-US" dirty="0" err="1"/>
              <a:t>vous</a:t>
            </a:r>
            <a:r>
              <a:rPr lang="en-US" dirty="0"/>
              <a:t> </a:t>
            </a:r>
            <a:r>
              <a:rPr lang="en-US" dirty="0" err="1"/>
              <a:t>allez</a:t>
            </a:r>
            <a:r>
              <a:rPr lang="en-US" dirty="0"/>
              <a:t>.  </a:t>
            </a:r>
          </a:p>
          <a:p>
            <a:r>
              <a:rPr lang="en-US" b="1" dirty="0" err="1"/>
              <a:t>Établissez</a:t>
            </a:r>
            <a:r>
              <a:rPr lang="en-US" b="1" dirty="0"/>
              <a:t> des </a:t>
            </a:r>
            <a:r>
              <a:rPr lang="en-US" b="1" dirty="0" err="1"/>
              <a:t>limites</a:t>
            </a:r>
            <a:r>
              <a:rPr lang="en-US" b="1" dirty="0"/>
              <a:t> </a:t>
            </a:r>
            <a:r>
              <a:rPr lang="en-US" dirty="0"/>
              <a:t>dans </a:t>
            </a:r>
            <a:r>
              <a:rPr lang="en-US" dirty="0" err="1"/>
              <a:t>vos</a:t>
            </a:r>
            <a:r>
              <a:rPr lang="en-US" dirty="0"/>
              <a:t> relations </a:t>
            </a:r>
          </a:p>
        </p:txBody>
      </p:sp>
      <p:pic>
        <p:nvPicPr>
          <p:cNvPr id="6" name="Picture Placeholder 5">
            <a:extLst>
              <a:ext uri="{FF2B5EF4-FFF2-40B4-BE49-F238E27FC236}">
                <a16:creationId xmlns:a16="http://schemas.microsoft.com/office/drawing/2014/main" id="{2E287357-1FAA-AC48-86EA-F889BE0D65BA}"/>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8454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6BE1-37F4-624F-B782-05775BBFE0A9}"/>
              </a:ext>
            </a:extLst>
          </p:cNvPr>
          <p:cNvSpPr>
            <a:spLocks noGrp="1"/>
          </p:cNvSpPr>
          <p:nvPr>
            <p:ph type="title"/>
          </p:nvPr>
        </p:nvSpPr>
        <p:spPr/>
        <p:txBody>
          <a:bodyPr>
            <a:noAutofit/>
          </a:bodyPr>
          <a:lstStyle/>
          <a:p>
            <a:r>
              <a:rPr lang="en-US" sz="2800" b="1" dirty="0" err="1"/>
              <a:t>Adaptez-vous</a:t>
            </a:r>
            <a:r>
              <a:rPr lang="en-US" sz="2800" dirty="0"/>
              <a:t> au </a:t>
            </a:r>
            <a:r>
              <a:rPr lang="en-US" sz="2800" dirty="0" err="1"/>
              <a:t>facteur</a:t>
            </a:r>
            <a:r>
              <a:rPr lang="en-US" sz="2800" dirty="0"/>
              <a:t> de stress </a:t>
            </a:r>
            <a:r>
              <a:rPr lang="en-US" sz="2800" dirty="0" err="1"/>
              <a:t>en</a:t>
            </a:r>
            <a:r>
              <a:rPr lang="en-US" sz="2800" dirty="0"/>
              <a:t> </a:t>
            </a:r>
            <a:r>
              <a:rPr lang="en-US" sz="2800" dirty="0" err="1"/>
              <a:t>modifiant</a:t>
            </a:r>
            <a:r>
              <a:rPr lang="en-US" sz="2800" dirty="0"/>
              <a:t> </a:t>
            </a:r>
            <a:r>
              <a:rPr lang="en-US" sz="2800" dirty="0" err="1"/>
              <a:t>votre</a:t>
            </a:r>
            <a:r>
              <a:rPr lang="en-US" sz="2800" dirty="0"/>
              <a:t> </a:t>
            </a:r>
            <a:r>
              <a:rPr lang="en-US" sz="2800" dirty="0" err="1"/>
              <a:t>réflexion</a:t>
            </a:r>
            <a:r>
              <a:rPr lang="en-US" sz="2800" dirty="0"/>
              <a:t> interne</a:t>
            </a:r>
          </a:p>
        </p:txBody>
      </p:sp>
      <p:sp>
        <p:nvSpPr>
          <p:cNvPr id="3" name="Content Placeholder 2">
            <a:extLst>
              <a:ext uri="{FF2B5EF4-FFF2-40B4-BE49-F238E27FC236}">
                <a16:creationId xmlns:a16="http://schemas.microsoft.com/office/drawing/2014/main" id="{B496AF93-96E6-124C-BD7D-DAEFEE4C3ECD}"/>
              </a:ext>
            </a:extLst>
          </p:cNvPr>
          <p:cNvSpPr>
            <a:spLocks noGrp="1"/>
          </p:cNvSpPr>
          <p:nvPr>
            <p:ph sz="half" idx="1"/>
          </p:nvPr>
        </p:nvSpPr>
        <p:spPr/>
        <p:txBody>
          <a:bodyPr>
            <a:normAutofit lnSpcReduction="10000"/>
          </a:bodyPr>
          <a:lstStyle/>
          <a:p>
            <a:r>
              <a:rPr lang="en-US" b="1" dirty="0" err="1"/>
              <a:t>Reformulez</a:t>
            </a:r>
            <a:r>
              <a:rPr lang="en-US" b="1" dirty="0"/>
              <a:t> le </a:t>
            </a:r>
            <a:r>
              <a:rPr lang="en-US" b="1" dirty="0" err="1"/>
              <a:t>problème</a:t>
            </a:r>
            <a:r>
              <a:rPr lang="en-US" b="1" dirty="0"/>
              <a:t> </a:t>
            </a:r>
            <a:r>
              <a:rPr lang="en-US" b="1" dirty="0" err="1"/>
              <a:t>en</a:t>
            </a:r>
            <a:r>
              <a:rPr lang="en-US" b="1" dirty="0"/>
              <a:t> un </a:t>
            </a:r>
            <a:r>
              <a:rPr lang="en-US" b="1" dirty="0" err="1"/>
              <a:t>énoncé</a:t>
            </a:r>
            <a:r>
              <a:rPr lang="en-US" b="1" dirty="0"/>
              <a:t> de la solution </a:t>
            </a:r>
            <a:r>
              <a:rPr lang="en-US" b="1" dirty="0" err="1"/>
              <a:t>souhaitée</a:t>
            </a:r>
            <a:r>
              <a:rPr lang="en-US" b="1" dirty="0"/>
              <a:t> </a:t>
            </a:r>
            <a:r>
              <a:rPr lang="en-US" sz="2100" dirty="0">
                <a:solidFill>
                  <a:schemeClr val="bg2">
                    <a:lumMod val="50000"/>
                  </a:schemeClr>
                </a:solidFill>
              </a:rPr>
              <a:t>(</a:t>
            </a:r>
            <a:r>
              <a:rPr lang="en-US" sz="2100" dirty="0" err="1">
                <a:solidFill>
                  <a:schemeClr val="bg2">
                    <a:lumMod val="50000"/>
                  </a:schemeClr>
                </a:solidFill>
              </a:rPr>
              <a:t>p.ex</a:t>
            </a:r>
            <a:r>
              <a:rPr lang="en-US" sz="2100" dirty="0">
                <a:solidFill>
                  <a:schemeClr val="bg2">
                    <a:lumMod val="50000"/>
                  </a:schemeClr>
                </a:solidFill>
              </a:rPr>
              <a:t>., je ne </a:t>
            </a:r>
            <a:r>
              <a:rPr lang="en-US" sz="2100" dirty="0" err="1">
                <a:solidFill>
                  <a:schemeClr val="bg2">
                    <a:lumMod val="50000"/>
                  </a:schemeClr>
                </a:solidFill>
              </a:rPr>
              <a:t>dors</a:t>
            </a:r>
            <a:r>
              <a:rPr lang="en-US" sz="2100" dirty="0">
                <a:solidFill>
                  <a:schemeClr val="bg2">
                    <a:lumMod val="50000"/>
                  </a:schemeClr>
                </a:solidFill>
              </a:rPr>
              <a:t> pas </a:t>
            </a:r>
            <a:r>
              <a:rPr lang="en-US" sz="2100" dirty="0" err="1">
                <a:solidFill>
                  <a:schemeClr val="bg2">
                    <a:lumMod val="50000"/>
                  </a:schemeClr>
                </a:solidFill>
              </a:rPr>
              <a:t>suffisamment</a:t>
            </a:r>
            <a:r>
              <a:rPr lang="en-US" sz="2100" dirty="0">
                <a:solidFill>
                  <a:schemeClr val="bg2">
                    <a:lumMod val="50000"/>
                  </a:schemeClr>
                </a:solidFill>
              </a:rPr>
              <a:t> </a:t>
            </a:r>
            <a:r>
              <a:rPr lang="en-US" sz="2100" dirty="0" err="1">
                <a:solidFill>
                  <a:schemeClr val="bg2">
                    <a:lumMod val="50000"/>
                  </a:schemeClr>
                </a:solidFill>
              </a:rPr>
              <a:t>devient</a:t>
            </a:r>
            <a:r>
              <a:rPr lang="en-US" sz="2100" dirty="0">
                <a:solidFill>
                  <a:schemeClr val="bg2">
                    <a:lumMod val="50000"/>
                  </a:schemeClr>
                </a:solidFill>
              </a:rPr>
              <a:t> </a:t>
            </a:r>
            <a:r>
              <a:rPr lang="en-US" sz="2100" dirty="0" err="1">
                <a:solidFill>
                  <a:schemeClr val="bg2">
                    <a:lumMod val="50000"/>
                  </a:schemeClr>
                </a:solidFill>
              </a:rPr>
              <a:t>J’ai</a:t>
            </a:r>
            <a:r>
              <a:rPr lang="en-US" sz="2100" dirty="0">
                <a:solidFill>
                  <a:schemeClr val="bg2">
                    <a:lumMod val="50000"/>
                  </a:schemeClr>
                </a:solidFill>
              </a:rPr>
              <a:t> </a:t>
            </a:r>
            <a:r>
              <a:rPr lang="en-US" sz="2100" dirty="0" err="1">
                <a:solidFill>
                  <a:schemeClr val="bg2">
                    <a:lumMod val="50000"/>
                  </a:schemeClr>
                </a:solidFill>
              </a:rPr>
              <a:t>besoin</a:t>
            </a:r>
            <a:r>
              <a:rPr lang="en-US" sz="2100" dirty="0">
                <a:solidFill>
                  <a:schemeClr val="bg2">
                    <a:lumMod val="50000"/>
                  </a:schemeClr>
                </a:solidFill>
              </a:rPr>
              <a:t> </a:t>
            </a:r>
            <a:r>
              <a:rPr lang="en-US" sz="2100" dirty="0" err="1">
                <a:solidFill>
                  <a:schemeClr val="bg2">
                    <a:lumMod val="50000"/>
                  </a:schemeClr>
                </a:solidFill>
              </a:rPr>
              <a:t>d’améliorer</a:t>
            </a:r>
            <a:r>
              <a:rPr lang="en-US" sz="2100" dirty="0">
                <a:solidFill>
                  <a:schemeClr val="bg2">
                    <a:lumMod val="50000"/>
                  </a:schemeClr>
                </a:solidFill>
              </a:rPr>
              <a:t> la </a:t>
            </a:r>
            <a:r>
              <a:rPr lang="en-US" sz="2100" dirty="0" err="1">
                <a:solidFill>
                  <a:schemeClr val="bg2">
                    <a:lumMod val="50000"/>
                  </a:schemeClr>
                </a:solidFill>
              </a:rPr>
              <a:t>qualité</a:t>
            </a:r>
            <a:r>
              <a:rPr lang="en-US" sz="2100" dirty="0">
                <a:solidFill>
                  <a:schemeClr val="bg2">
                    <a:lumMod val="50000"/>
                  </a:schemeClr>
                </a:solidFill>
              </a:rPr>
              <a:t> de mon </a:t>
            </a:r>
            <a:r>
              <a:rPr lang="en-US" sz="2100" dirty="0" err="1">
                <a:solidFill>
                  <a:schemeClr val="bg2">
                    <a:lumMod val="50000"/>
                  </a:schemeClr>
                </a:solidFill>
              </a:rPr>
              <a:t>sommeil</a:t>
            </a:r>
            <a:r>
              <a:rPr lang="en-US" sz="2100" dirty="0">
                <a:solidFill>
                  <a:schemeClr val="bg2">
                    <a:lumMod val="50000"/>
                  </a:schemeClr>
                </a:solidFill>
              </a:rPr>
              <a:t>).</a:t>
            </a:r>
          </a:p>
          <a:p>
            <a:r>
              <a:rPr lang="en-US" b="1" dirty="0"/>
              <a:t>Tenez </a:t>
            </a:r>
            <a:r>
              <a:rPr lang="en-US" b="1" dirty="0" err="1"/>
              <a:t>compte</a:t>
            </a:r>
            <a:r>
              <a:rPr lang="en-US" b="1" dirty="0"/>
              <a:t> des </a:t>
            </a:r>
            <a:r>
              <a:rPr lang="en-US" b="1" dirty="0" err="1"/>
              <a:t>conséquences</a:t>
            </a:r>
            <a:r>
              <a:rPr lang="en-US" b="1" dirty="0"/>
              <a:t> </a:t>
            </a:r>
            <a:r>
              <a:rPr lang="en-US" b="1" dirty="0" err="1"/>
              <a:t>possibles</a:t>
            </a:r>
            <a:r>
              <a:rPr lang="en-US" b="1" dirty="0"/>
              <a:t> </a:t>
            </a:r>
            <a:r>
              <a:rPr lang="en-US" dirty="0"/>
              <a:t>de la </a:t>
            </a:r>
            <a:r>
              <a:rPr lang="en-US" dirty="0" err="1"/>
              <a:t>prise</a:t>
            </a:r>
            <a:r>
              <a:rPr lang="en-US" dirty="0"/>
              <a:t> de </a:t>
            </a:r>
            <a:r>
              <a:rPr lang="en-US" dirty="0" err="1"/>
              <a:t>diverses</a:t>
            </a:r>
            <a:r>
              <a:rPr lang="en-US" dirty="0"/>
              <a:t> </a:t>
            </a:r>
            <a:r>
              <a:rPr lang="en-US" dirty="0" err="1"/>
              <a:t>mesures</a:t>
            </a:r>
            <a:r>
              <a:rPr lang="en-US" dirty="0"/>
              <a:t> – </a:t>
            </a:r>
            <a:r>
              <a:rPr lang="en-US" dirty="0" err="1"/>
              <a:t>regardez</a:t>
            </a:r>
            <a:r>
              <a:rPr lang="en-US" dirty="0"/>
              <a:t> la situation dans son ensemble. ​</a:t>
            </a:r>
          </a:p>
          <a:p>
            <a:r>
              <a:rPr lang="en-US" b="1" dirty="0" err="1"/>
              <a:t>Établissez</a:t>
            </a:r>
            <a:r>
              <a:rPr lang="en-US" b="1" dirty="0"/>
              <a:t> des </a:t>
            </a:r>
            <a:r>
              <a:rPr lang="en-US" b="1" dirty="0" err="1"/>
              <a:t>attentes</a:t>
            </a:r>
            <a:r>
              <a:rPr lang="en-US" b="1" dirty="0"/>
              <a:t> et des </a:t>
            </a:r>
            <a:r>
              <a:rPr lang="en-US" b="1" dirty="0" err="1"/>
              <a:t>normes</a:t>
            </a:r>
            <a:r>
              <a:rPr lang="en-US" b="1" dirty="0"/>
              <a:t> </a:t>
            </a:r>
            <a:r>
              <a:rPr lang="en-US" b="1" dirty="0" err="1"/>
              <a:t>claires</a:t>
            </a:r>
            <a:r>
              <a:rPr lang="en-US" b="1" dirty="0"/>
              <a:t> et </a:t>
            </a:r>
            <a:r>
              <a:rPr lang="en-US" b="1" dirty="0" err="1"/>
              <a:t>raisonnables</a:t>
            </a:r>
            <a:r>
              <a:rPr lang="en-US" b="1"/>
              <a:t> </a:t>
            </a:r>
            <a:br>
              <a:rPr lang="en-US" b="1"/>
            </a:br>
            <a:r>
              <a:rPr lang="en-US"/>
              <a:t>pour </a:t>
            </a:r>
            <a:r>
              <a:rPr lang="en-US" dirty="0" err="1"/>
              <a:t>vous-même</a:t>
            </a:r>
            <a:endParaRPr lang="en-US" dirty="0"/>
          </a:p>
        </p:txBody>
      </p:sp>
      <p:pic>
        <p:nvPicPr>
          <p:cNvPr id="6" name="Picture Placeholder 5">
            <a:extLst>
              <a:ext uri="{FF2B5EF4-FFF2-40B4-BE49-F238E27FC236}">
                <a16:creationId xmlns:a16="http://schemas.microsoft.com/office/drawing/2014/main" id="{7D48A1F2-7E24-5E43-8250-436FFD8A07E9}"/>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5375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5468BD-FEBD-2E4B-BF04-7AE386A49D23}"/>
              </a:ext>
            </a:extLst>
          </p:cNvPr>
          <p:cNvSpPr>
            <a:spLocks noGrp="1"/>
          </p:cNvSpPr>
          <p:nvPr>
            <p:ph type="title"/>
          </p:nvPr>
        </p:nvSpPr>
        <p:spPr>
          <a:xfrm>
            <a:off x="384048" y="309282"/>
            <a:ext cx="11420856" cy="605118"/>
          </a:xfrm>
        </p:spPr>
        <p:txBody>
          <a:bodyPr/>
          <a:lstStyle/>
          <a:p>
            <a:r>
              <a:rPr lang="en-US" dirty="0" err="1"/>
              <a:t>Choisissez</a:t>
            </a:r>
            <a:r>
              <a:rPr lang="en-US" dirty="0"/>
              <a:t> </a:t>
            </a:r>
            <a:r>
              <a:rPr lang="en-US" dirty="0" err="1"/>
              <a:t>votre</a:t>
            </a:r>
            <a:r>
              <a:rPr lang="en-US" dirty="0"/>
              <a:t> version</a:t>
            </a:r>
          </a:p>
        </p:txBody>
      </p:sp>
      <p:pic>
        <p:nvPicPr>
          <p:cNvPr id="3" name="Picture 2">
            <a:extLst>
              <a:ext uri="{FF2B5EF4-FFF2-40B4-BE49-F238E27FC236}">
                <a16:creationId xmlns:a16="http://schemas.microsoft.com/office/drawing/2014/main" id="{F2021EE3-E673-B741-8788-D926D62F39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 y="1424761"/>
            <a:ext cx="3472392" cy="4493275"/>
          </a:xfrm>
          <a:prstGeom prst="rect">
            <a:avLst/>
          </a:prstGeom>
          <a:ln w="15875">
            <a:solidFill>
              <a:schemeClr val="bg2">
                <a:lumMod val="90000"/>
              </a:schemeClr>
            </a:solidFill>
          </a:ln>
        </p:spPr>
      </p:pic>
      <p:sp>
        <p:nvSpPr>
          <p:cNvPr id="6" name="Rectangle 5">
            <a:extLst>
              <a:ext uri="{FF2B5EF4-FFF2-40B4-BE49-F238E27FC236}">
                <a16:creationId xmlns:a16="http://schemas.microsoft.com/office/drawing/2014/main" id="{CD293648-1DE5-624B-A079-589ABB525B12}"/>
              </a:ext>
            </a:extLst>
          </p:cNvPr>
          <p:cNvSpPr/>
          <p:nvPr/>
        </p:nvSpPr>
        <p:spPr>
          <a:xfrm>
            <a:off x="4037197" y="5433239"/>
            <a:ext cx="1768380" cy="523220"/>
          </a:xfrm>
          <a:prstGeom prst="rect">
            <a:avLst/>
          </a:prstGeom>
        </p:spPr>
        <p:txBody>
          <a:bodyPr wrap="square">
            <a:spAutoFit/>
          </a:bodyPr>
          <a:lstStyle/>
          <a:p>
            <a:r>
              <a:rPr lang="en-US" sz="1400" dirty="0" err="1"/>
              <a:t>Étudiants</a:t>
            </a:r>
            <a:r>
              <a:rPr lang="en-US" sz="1400" dirty="0"/>
              <a:t> de </a:t>
            </a:r>
            <a:r>
              <a:rPr lang="en-US" sz="1400" dirty="0" err="1"/>
              <a:t>niveau</a:t>
            </a:r>
            <a:r>
              <a:rPr lang="en-US" sz="1400" dirty="0"/>
              <a:t> </a:t>
            </a:r>
            <a:r>
              <a:rPr lang="en-US" sz="1400" dirty="0" err="1"/>
              <a:t>postsecondaire</a:t>
            </a:r>
            <a:endParaRPr lang="en-US" sz="1400" dirty="0"/>
          </a:p>
        </p:txBody>
      </p:sp>
      <p:pic>
        <p:nvPicPr>
          <p:cNvPr id="8" name="Picture 7">
            <a:extLst>
              <a:ext uri="{FF2B5EF4-FFF2-40B4-BE49-F238E27FC236}">
                <a16:creationId xmlns:a16="http://schemas.microsoft.com/office/drawing/2014/main" id="{24A605FB-89B8-8845-8615-1FC09F41896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76" y="1424760"/>
            <a:ext cx="3472391" cy="4493275"/>
          </a:xfrm>
          <a:prstGeom prst="rect">
            <a:avLst/>
          </a:prstGeom>
          <a:ln w="15875">
            <a:solidFill>
              <a:schemeClr val="bg2">
                <a:lumMod val="90000"/>
              </a:schemeClr>
            </a:solidFill>
          </a:ln>
        </p:spPr>
      </p:pic>
      <p:sp>
        <p:nvSpPr>
          <p:cNvPr id="7" name="Rectangle 6">
            <a:extLst>
              <a:ext uri="{FF2B5EF4-FFF2-40B4-BE49-F238E27FC236}">
                <a16:creationId xmlns:a16="http://schemas.microsoft.com/office/drawing/2014/main" id="{20476E34-EFCD-D04D-90E5-4AAE3C4FF7F9}"/>
              </a:ext>
            </a:extLst>
          </p:cNvPr>
          <p:cNvSpPr/>
          <p:nvPr/>
        </p:nvSpPr>
        <p:spPr>
          <a:xfrm>
            <a:off x="9747562" y="5433239"/>
            <a:ext cx="2057341" cy="738664"/>
          </a:xfrm>
          <a:prstGeom prst="rect">
            <a:avLst/>
          </a:prstGeom>
        </p:spPr>
        <p:txBody>
          <a:bodyPr wrap="square">
            <a:spAutoFit/>
          </a:bodyPr>
          <a:lstStyle/>
          <a:p>
            <a:r>
              <a:rPr lang="en-US" sz="1400" dirty="0"/>
              <a:t>Leaders, </a:t>
            </a:r>
            <a:r>
              <a:rPr lang="en-US" sz="1400" dirty="0" err="1"/>
              <a:t>employés</a:t>
            </a:r>
            <a:r>
              <a:rPr lang="en-US" sz="1400" dirty="0"/>
              <a:t>, </a:t>
            </a:r>
            <a:r>
              <a:rPr lang="en-US" sz="1400" dirty="0" err="1"/>
              <a:t>travailleurs</a:t>
            </a:r>
            <a:r>
              <a:rPr lang="en-US" sz="1400" dirty="0"/>
              <a:t> </a:t>
            </a:r>
            <a:r>
              <a:rPr lang="en-US" sz="1400" dirty="0" err="1"/>
              <a:t>autonomes</a:t>
            </a:r>
            <a:endParaRPr lang="en-US" sz="1400" dirty="0"/>
          </a:p>
          <a:p>
            <a:endParaRPr lang="en-US" sz="1400" dirty="0"/>
          </a:p>
        </p:txBody>
      </p:sp>
    </p:spTree>
    <p:extLst>
      <p:ext uri="{BB962C8B-B14F-4D97-AF65-F5344CB8AC3E}">
        <p14:creationId xmlns:p14="http://schemas.microsoft.com/office/powerpoint/2010/main" val="54768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036DAC-0471-C147-866D-EAF2D1BFDBAB}"/>
              </a:ext>
            </a:extLst>
          </p:cNvPr>
          <p:cNvSpPr>
            <a:spLocks noGrp="1"/>
          </p:cNvSpPr>
          <p:nvPr>
            <p:ph type="title"/>
          </p:nvPr>
        </p:nvSpPr>
        <p:spPr/>
        <p:txBody>
          <a:bodyPr>
            <a:normAutofit/>
          </a:bodyPr>
          <a:lstStyle/>
          <a:p>
            <a:r>
              <a:rPr lang="en-US" sz="2500" dirty="0" err="1"/>
              <a:t>Chaque</a:t>
            </a:r>
            <a:r>
              <a:rPr lang="en-US" sz="2500" dirty="0"/>
              <a:t> option </a:t>
            </a:r>
            <a:r>
              <a:rPr lang="en-US" sz="2500" dirty="0" err="1"/>
              <a:t>est</a:t>
            </a:r>
            <a:r>
              <a:rPr lang="en-US" sz="2500" dirty="0"/>
              <a:t> un </a:t>
            </a:r>
            <a:r>
              <a:rPr lang="en-US" sz="2500" dirty="0" err="1"/>
              <a:t>choix</a:t>
            </a:r>
            <a:r>
              <a:rPr lang="en-US" sz="2500" dirty="0"/>
              <a:t> </a:t>
            </a:r>
            <a:r>
              <a:rPr lang="en-US" sz="2500" dirty="0" err="1"/>
              <a:t>sensé</a:t>
            </a:r>
            <a:r>
              <a:rPr lang="en-US" sz="2500" dirty="0"/>
              <a:t> possible pour faire face </a:t>
            </a:r>
            <a:r>
              <a:rPr lang="en-US" sz="2500" dirty="0" err="1"/>
              <a:t>à</a:t>
            </a:r>
            <a:r>
              <a:rPr lang="en-US" sz="2500" dirty="0"/>
              <a:t> un stress </a:t>
            </a:r>
            <a:r>
              <a:rPr lang="en-US" sz="2500" dirty="0" err="1"/>
              <a:t>spécifique</a:t>
            </a:r>
            <a:r>
              <a:rPr lang="en-US" sz="2500" dirty="0"/>
              <a:t>.</a:t>
            </a:r>
          </a:p>
        </p:txBody>
      </p:sp>
      <p:sp>
        <p:nvSpPr>
          <p:cNvPr id="21" name="Oval 20" descr="Gestion du stress&#10;">
            <a:extLst>
              <a:ext uri="{FF2B5EF4-FFF2-40B4-BE49-F238E27FC236}">
                <a16:creationId xmlns:a16="http://schemas.microsoft.com/office/drawing/2014/main" id="{73BEEEC4-EA6E-8A48-BA00-1A6D5FD1E975}"/>
              </a:ext>
            </a:extLst>
          </p:cNvPr>
          <p:cNvSpPr/>
          <p:nvPr/>
        </p:nvSpPr>
        <p:spPr>
          <a:xfrm>
            <a:off x="3789952" y="2678464"/>
            <a:ext cx="1949654" cy="1949654"/>
          </a:xfrm>
          <a:prstGeom prst="ellipse">
            <a:avLst/>
          </a:prstGeom>
          <a:solidFill>
            <a:srgbClr val="4CC0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lumMod val="50000"/>
                  </a:schemeClr>
                </a:solidFill>
              </a:rPr>
              <a:t>Gestion </a:t>
            </a:r>
            <a:br>
              <a:rPr lang="en-US" dirty="0">
                <a:solidFill>
                  <a:schemeClr val="tx1">
                    <a:lumMod val="50000"/>
                  </a:schemeClr>
                </a:solidFill>
              </a:rPr>
            </a:br>
            <a:r>
              <a:rPr lang="en-US" dirty="0">
                <a:solidFill>
                  <a:schemeClr val="tx1">
                    <a:lumMod val="50000"/>
                  </a:schemeClr>
                </a:solidFill>
              </a:rPr>
              <a:t>du stress</a:t>
            </a:r>
          </a:p>
        </p:txBody>
      </p:sp>
      <p:sp>
        <p:nvSpPr>
          <p:cNvPr id="16" name="Oval 15" descr="Accepter">
            <a:extLst>
              <a:ext uri="{FF2B5EF4-FFF2-40B4-BE49-F238E27FC236}">
                <a16:creationId xmlns:a16="http://schemas.microsoft.com/office/drawing/2014/main" id="{95209C03-B50E-BB43-91F0-CD4BDA6A7C44}"/>
              </a:ext>
            </a:extLst>
          </p:cNvPr>
          <p:cNvSpPr/>
          <p:nvPr/>
        </p:nvSpPr>
        <p:spPr>
          <a:xfrm>
            <a:off x="24525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Accepter</a:t>
            </a:r>
          </a:p>
        </p:txBody>
      </p:sp>
      <p:sp>
        <p:nvSpPr>
          <p:cNvPr id="18" name="Oval 17" descr="Éviter">
            <a:extLst>
              <a:ext uri="{FF2B5EF4-FFF2-40B4-BE49-F238E27FC236}">
                <a16:creationId xmlns:a16="http://schemas.microsoft.com/office/drawing/2014/main" id="{8626FE92-7150-0648-8F9B-885F3895D87A}"/>
              </a:ext>
            </a:extLst>
          </p:cNvPr>
          <p:cNvSpPr/>
          <p:nvPr/>
        </p:nvSpPr>
        <p:spPr>
          <a:xfrm>
            <a:off x="5739606" y="13410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rPr>
              <a:t>Éviter</a:t>
            </a:r>
            <a:endParaRPr lang="en-US" sz="1400" b="1" dirty="0">
              <a:solidFill>
                <a:schemeClr val="bg1"/>
              </a:solidFill>
            </a:endParaRPr>
          </a:p>
        </p:txBody>
      </p:sp>
      <p:sp>
        <p:nvSpPr>
          <p:cNvPr id="17" name="Oval 16" descr="S’adapter">
            <a:extLst>
              <a:ext uri="{FF2B5EF4-FFF2-40B4-BE49-F238E27FC236}">
                <a16:creationId xmlns:a16="http://schemas.microsoft.com/office/drawing/2014/main" id="{E838547F-864C-6F47-80D0-1EFF88167789}"/>
              </a:ext>
            </a:extLst>
          </p:cNvPr>
          <p:cNvSpPr/>
          <p:nvPr/>
        </p:nvSpPr>
        <p:spPr>
          <a:xfrm>
            <a:off x="2452506" y="4661879"/>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err="1">
                <a:solidFill>
                  <a:schemeClr val="bg1"/>
                </a:solidFill>
              </a:rPr>
              <a:t>S’adapter</a:t>
            </a:r>
            <a:endParaRPr lang="en-US" sz="1400" b="1" dirty="0">
              <a:solidFill>
                <a:schemeClr val="bg1"/>
              </a:solidFill>
            </a:endParaRPr>
          </a:p>
        </p:txBody>
      </p:sp>
      <p:sp>
        <p:nvSpPr>
          <p:cNvPr id="19" name="Oval 18" descr="S’adjuster">
            <a:extLst>
              <a:ext uri="{FF2B5EF4-FFF2-40B4-BE49-F238E27FC236}">
                <a16:creationId xmlns:a16="http://schemas.microsoft.com/office/drawing/2014/main" id="{2FE43405-E618-1742-86C5-6BAD6C1E62C7}"/>
              </a:ext>
            </a:extLst>
          </p:cNvPr>
          <p:cNvSpPr/>
          <p:nvPr/>
        </p:nvSpPr>
        <p:spPr>
          <a:xfrm>
            <a:off x="5739606" y="4628118"/>
            <a:ext cx="1337446" cy="1337446"/>
          </a:xfrm>
          <a:prstGeom prst="ellipse">
            <a:avLst/>
          </a:prstGeom>
          <a:solidFill>
            <a:srgbClr val="007E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err="1">
                <a:solidFill>
                  <a:schemeClr val="bg1"/>
                </a:solidFill>
              </a:rPr>
              <a:t>S’adjuster</a:t>
            </a:r>
            <a:endParaRPr lang="en-US" sz="1400" b="1" dirty="0">
              <a:solidFill>
                <a:schemeClr val="bg1"/>
              </a:solidFill>
            </a:endParaRPr>
          </a:p>
        </p:txBody>
      </p:sp>
      <p:sp>
        <p:nvSpPr>
          <p:cNvPr id="24" name="Rectangle 23">
            <a:extLst>
              <a:ext uri="{FF2B5EF4-FFF2-40B4-BE49-F238E27FC236}">
                <a16:creationId xmlns:a16="http://schemas.microsoft.com/office/drawing/2014/main" id="{BC1FE365-FB36-D246-9014-C6DCA852C9D0}"/>
              </a:ext>
            </a:extLst>
          </p:cNvPr>
          <p:cNvSpPr/>
          <p:nvPr/>
        </p:nvSpPr>
        <p:spPr>
          <a:xfrm>
            <a:off x="8085226" y="4600170"/>
            <a:ext cx="3870985" cy="646331"/>
          </a:xfrm>
          <a:prstGeom prst="rect">
            <a:avLst/>
          </a:prstGeom>
        </p:spPr>
        <p:txBody>
          <a:bodyPr wrap="square">
            <a:spAutoFit/>
          </a:bodyPr>
          <a:lstStyle/>
          <a:p>
            <a:r>
              <a:rPr lang="en-US" dirty="0"/>
              <a:t>Aux études– p. 22</a:t>
            </a:r>
          </a:p>
          <a:p>
            <a:r>
              <a:rPr lang="en-US" dirty="0"/>
              <a:t>Sur le </a:t>
            </a:r>
            <a:r>
              <a:rPr lang="en-US" dirty="0" err="1"/>
              <a:t>marché</a:t>
            </a:r>
            <a:r>
              <a:rPr lang="en-US" dirty="0"/>
              <a:t> du travail – p. 22</a:t>
            </a:r>
          </a:p>
        </p:txBody>
      </p:sp>
      <p:cxnSp>
        <p:nvCxnSpPr>
          <p:cNvPr id="15" name="Straight Connector 14">
            <a:extLst>
              <a:ext uri="{FF2B5EF4-FFF2-40B4-BE49-F238E27FC236}">
                <a16:creationId xmlns:a16="http://schemas.microsoft.com/office/drawing/2014/main" id="{FCB1C207-1304-D648-AA1A-E505F45A07E7}"/>
              </a:ext>
              <a:ext uri="{C183D7F6-B498-43B3-948B-1728B52AA6E4}">
                <adec:decorative xmlns:adec="http://schemas.microsoft.com/office/drawing/2017/decorative" val="1"/>
              </a:ext>
            </a:extLst>
          </p:cNvPr>
          <p:cNvCxnSpPr>
            <a:cxnSpLocks/>
            <a:stCxn id="21" idx="5"/>
            <a:endCxn id="19" idx="1"/>
          </p:cNvCxnSpPr>
          <p:nvPr/>
        </p:nvCxnSpPr>
        <p:spPr>
          <a:xfrm>
            <a:off x="5454086" y="4342598"/>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2BEA4FC-A34B-8C42-A973-875516BA7510}"/>
              </a:ext>
              <a:ext uri="{C183D7F6-B498-43B3-948B-1728B52AA6E4}">
                <adec:decorative xmlns:adec="http://schemas.microsoft.com/office/drawing/2017/decorative" val="1"/>
              </a:ext>
            </a:extLst>
          </p:cNvPr>
          <p:cNvCxnSpPr>
            <a:cxnSpLocks/>
            <a:stCxn id="21" idx="7"/>
            <a:endCxn id="18" idx="3"/>
          </p:cNvCxnSpPr>
          <p:nvPr/>
        </p:nvCxnSpPr>
        <p:spPr>
          <a:xfrm flipV="1">
            <a:off x="5454086"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5B8A51-26DB-BC4E-B8AD-EC7D55E28552}"/>
              </a:ext>
              <a:ext uri="{C183D7F6-B498-43B3-948B-1728B52AA6E4}">
                <adec:decorative xmlns:adec="http://schemas.microsoft.com/office/drawing/2017/decorative" val="1"/>
              </a:ext>
            </a:extLst>
          </p:cNvPr>
          <p:cNvCxnSpPr>
            <a:cxnSpLocks/>
            <a:stCxn id="17" idx="7"/>
            <a:endCxn id="21" idx="3"/>
          </p:cNvCxnSpPr>
          <p:nvPr/>
        </p:nvCxnSpPr>
        <p:spPr>
          <a:xfrm flipV="1">
            <a:off x="3594088" y="4342598"/>
            <a:ext cx="481384" cy="515145"/>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7A89E0-9D9E-B347-9A41-DA0774B60D71}"/>
              </a:ext>
              <a:ext uri="{C183D7F6-B498-43B3-948B-1728B52AA6E4}">
                <adec:decorative xmlns:adec="http://schemas.microsoft.com/office/drawing/2017/decorative" val="1"/>
              </a:ext>
            </a:extLst>
          </p:cNvPr>
          <p:cNvCxnSpPr>
            <a:cxnSpLocks/>
            <a:stCxn id="16" idx="5"/>
            <a:endCxn id="21" idx="1"/>
          </p:cNvCxnSpPr>
          <p:nvPr/>
        </p:nvCxnSpPr>
        <p:spPr>
          <a:xfrm>
            <a:off x="3594088" y="2482600"/>
            <a:ext cx="481384" cy="481384"/>
          </a:xfrm>
          <a:prstGeom prst="line">
            <a:avLst/>
          </a:prstGeom>
          <a:ln w="41275">
            <a:solidFill>
              <a:srgbClr val="4CC0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33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5EEEC5-BF9E-C44B-A2EB-2821A5F76A4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3" name="Picture Placeholder 12">
            <a:extLst>
              <a:ext uri="{FF2B5EF4-FFF2-40B4-BE49-F238E27FC236}">
                <a16:creationId xmlns:a16="http://schemas.microsoft.com/office/drawing/2014/main" id="{ABC1CC3C-699F-FF4A-B08F-0568E8F1DD71}"/>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9924FF7F-174D-A34C-B1CB-DA26F8240DF2}"/>
              </a:ext>
            </a:extLst>
          </p:cNvPr>
          <p:cNvSpPr>
            <a:spLocks noGrp="1"/>
          </p:cNvSpPr>
          <p:nvPr>
            <p:ph type="ctrTitle"/>
          </p:nvPr>
        </p:nvSpPr>
        <p:spPr/>
        <p:txBody>
          <a:bodyPr/>
          <a:lstStyle/>
          <a:p>
            <a:r>
              <a:rPr lang="en-US" dirty="0" err="1"/>
              <a:t>Équilibrer</a:t>
            </a:r>
            <a:r>
              <a:rPr lang="en-US" dirty="0"/>
              <a:t> </a:t>
            </a:r>
            <a:r>
              <a:rPr lang="en-US" dirty="0" err="1"/>
              <a:t>votre</a:t>
            </a:r>
            <a:r>
              <a:rPr lang="en-US" dirty="0"/>
              <a:t> </a:t>
            </a:r>
            <a:br>
              <a:rPr lang="en-US" dirty="0"/>
            </a:br>
            <a:r>
              <a:rPr lang="en-US" dirty="0" err="1"/>
              <a:t>réseau</a:t>
            </a:r>
            <a:r>
              <a:rPr lang="en-US" dirty="0"/>
              <a:t> de </a:t>
            </a:r>
            <a:r>
              <a:rPr lang="en-US" dirty="0" err="1"/>
              <a:t>soutien</a:t>
            </a:r>
            <a:endParaRPr lang="en-US" dirty="0"/>
          </a:p>
        </p:txBody>
      </p:sp>
      <p:sp>
        <p:nvSpPr>
          <p:cNvPr id="5" name="Text Placeholder 4">
            <a:extLst>
              <a:ext uri="{FF2B5EF4-FFF2-40B4-BE49-F238E27FC236}">
                <a16:creationId xmlns:a16="http://schemas.microsoft.com/office/drawing/2014/main" id="{308303F5-4F83-1645-89DF-E9AA06A100C4}"/>
              </a:ext>
            </a:extLst>
          </p:cNvPr>
          <p:cNvSpPr>
            <a:spLocks noGrp="1"/>
          </p:cNvSpPr>
          <p:nvPr>
            <p:ph type="body" sz="quarter" idx="14"/>
          </p:nvPr>
        </p:nvSpPr>
        <p:spPr/>
        <p:txBody>
          <a:bodyPr/>
          <a:lstStyle/>
          <a:p>
            <a:r>
              <a:rPr lang="en-US" dirty="0"/>
              <a:t>Aux études – p. 25-27</a:t>
            </a:r>
          </a:p>
          <a:p>
            <a:r>
              <a:rPr lang="en-US" dirty="0"/>
              <a:t>Sur le </a:t>
            </a:r>
            <a:r>
              <a:rPr lang="en-US" dirty="0" err="1"/>
              <a:t>marché</a:t>
            </a:r>
            <a:r>
              <a:rPr lang="en-US" dirty="0"/>
              <a:t> du travail – p. 23-25</a:t>
            </a:r>
          </a:p>
        </p:txBody>
      </p:sp>
    </p:spTree>
    <p:extLst>
      <p:ext uri="{BB962C8B-B14F-4D97-AF65-F5344CB8AC3E}">
        <p14:creationId xmlns:p14="http://schemas.microsoft.com/office/powerpoint/2010/main" val="1567060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25044F-D1AB-1A4C-A3AE-83485ED4B6F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30B7209A-2C45-B740-90C6-73E8772259D4}"/>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184C84D-00BE-6540-9375-8FE4065328BB}"/>
              </a:ext>
            </a:extLst>
          </p:cNvPr>
          <p:cNvSpPr>
            <a:spLocks noGrp="1"/>
          </p:cNvSpPr>
          <p:nvPr>
            <p:ph type="ctrTitle"/>
          </p:nvPr>
        </p:nvSpPr>
        <p:spPr/>
        <p:txBody>
          <a:bodyPr/>
          <a:lstStyle/>
          <a:p>
            <a:r>
              <a:rPr lang="en-CA" dirty="0" err="1"/>
              <a:t>Reconnaître</a:t>
            </a:r>
            <a:r>
              <a:rPr lang="en-CA" dirty="0"/>
              <a:t> et </a:t>
            </a:r>
            <a:r>
              <a:rPr lang="en-CA" dirty="0" err="1"/>
              <a:t>utiliser</a:t>
            </a:r>
            <a:r>
              <a:rPr lang="en-CA" dirty="0"/>
              <a:t> </a:t>
            </a:r>
            <a:r>
              <a:rPr lang="en-CA" dirty="0" err="1"/>
              <a:t>vos</a:t>
            </a:r>
            <a:r>
              <a:rPr lang="en-CA" dirty="0"/>
              <a:t> forces</a:t>
            </a:r>
          </a:p>
        </p:txBody>
      </p:sp>
      <p:sp>
        <p:nvSpPr>
          <p:cNvPr id="4" name="Text Placeholder 3">
            <a:extLst>
              <a:ext uri="{FF2B5EF4-FFF2-40B4-BE49-F238E27FC236}">
                <a16:creationId xmlns:a16="http://schemas.microsoft.com/office/drawing/2014/main" id="{07007FF8-6D2B-F14B-A59A-908B2655D2BC}"/>
              </a:ext>
            </a:extLst>
          </p:cNvPr>
          <p:cNvSpPr>
            <a:spLocks noGrp="1"/>
          </p:cNvSpPr>
          <p:nvPr>
            <p:ph type="body" sz="quarter" idx="14"/>
          </p:nvPr>
        </p:nvSpPr>
        <p:spPr/>
        <p:txBody>
          <a:bodyPr/>
          <a:lstStyle/>
          <a:p>
            <a:r>
              <a:rPr lang="en-US" dirty="0"/>
              <a:t>Aux études – p. 28</a:t>
            </a:r>
          </a:p>
          <a:p>
            <a:r>
              <a:rPr lang="en-US" dirty="0"/>
              <a:t>Sur le </a:t>
            </a:r>
            <a:r>
              <a:rPr lang="en-US" dirty="0" err="1"/>
              <a:t>marché</a:t>
            </a:r>
            <a:r>
              <a:rPr lang="en-US" dirty="0"/>
              <a:t> du travail – p. 26</a:t>
            </a:r>
          </a:p>
        </p:txBody>
      </p:sp>
    </p:spTree>
    <p:extLst>
      <p:ext uri="{BB962C8B-B14F-4D97-AF65-F5344CB8AC3E}">
        <p14:creationId xmlns:p14="http://schemas.microsoft.com/office/powerpoint/2010/main" val="174078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A4A36-89B3-7D4D-ACD5-4D33169D4E0A}"/>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6D1CEF97-CCB0-C84B-B421-445C5B40F6EB}"/>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06C8C64-33C4-514E-AF79-26201CFF1913}"/>
              </a:ext>
            </a:extLst>
          </p:cNvPr>
          <p:cNvSpPr>
            <a:spLocks noGrp="1"/>
          </p:cNvSpPr>
          <p:nvPr>
            <p:ph type="ctrTitle"/>
          </p:nvPr>
        </p:nvSpPr>
        <p:spPr/>
        <p:txBody>
          <a:bodyPr/>
          <a:lstStyle/>
          <a:p>
            <a:r>
              <a:rPr lang="en-US" altLang="en-US" dirty="0" err="1"/>
              <a:t>Résilience</a:t>
            </a:r>
            <a:r>
              <a:rPr lang="en-US" altLang="en-US" dirty="0"/>
              <a:t> au travail</a:t>
            </a:r>
            <a:br>
              <a:rPr lang="en-US" altLang="en-US" dirty="0"/>
            </a:br>
            <a:r>
              <a:rPr lang="en-US" altLang="en-US" dirty="0" err="1"/>
              <a:t>Résilience</a:t>
            </a:r>
            <a:r>
              <a:rPr lang="en-US" altLang="en-US" dirty="0"/>
              <a:t> aux études</a:t>
            </a:r>
            <a:endParaRPr lang="en-US" dirty="0"/>
          </a:p>
        </p:txBody>
      </p:sp>
      <p:sp>
        <p:nvSpPr>
          <p:cNvPr id="4" name="Text Placeholder 3">
            <a:extLst>
              <a:ext uri="{FF2B5EF4-FFF2-40B4-BE49-F238E27FC236}">
                <a16:creationId xmlns:a16="http://schemas.microsoft.com/office/drawing/2014/main" id="{DB80A991-F727-2847-AD61-A1F5EF23F890}"/>
              </a:ext>
            </a:extLst>
          </p:cNvPr>
          <p:cNvSpPr>
            <a:spLocks noGrp="1"/>
          </p:cNvSpPr>
          <p:nvPr>
            <p:ph type="body" sz="quarter" idx="14"/>
          </p:nvPr>
        </p:nvSpPr>
        <p:spPr>
          <a:xfrm>
            <a:off x="6681216" y="2647095"/>
            <a:ext cx="4980206" cy="3269074"/>
          </a:xfrm>
        </p:spPr>
        <p:txBody>
          <a:bodyPr>
            <a:normAutofit/>
          </a:bodyPr>
          <a:lstStyle/>
          <a:p>
            <a:r>
              <a:rPr lang="en-US" dirty="0" err="1"/>
              <a:t>Étudiants</a:t>
            </a:r>
            <a:r>
              <a:rPr lang="en-US" dirty="0"/>
              <a:t> – p. 29-30</a:t>
            </a:r>
          </a:p>
          <a:p>
            <a:r>
              <a:rPr lang="en-US" dirty="0"/>
              <a:t>Leaders – p. 27-28</a:t>
            </a:r>
          </a:p>
          <a:p>
            <a:r>
              <a:rPr lang="en-US" dirty="0" err="1"/>
              <a:t>Employés</a:t>
            </a:r>
            <a:r>
              <a:rPr lang="en-US" dirty="0"/>
              <a:t> – p. 29-30</a:t>
            </a:r>
          </a:p>
          <a:p>
            <a:r>
              <a:rPr lang="en-US" dirty="0" err="1"/>
              <a:t>Travailleurs</a:t>
            </a:r>
            <a:r>
              <a:rPr lang="en-US" dirty="0"/>
              <a:t> </a:t>
            </a:r>
            <a:r>
              <a:rPr lang="en-US" dirty="0" err="1"/>
              <a:t>autonomes</a:t>
            </a:r>
            <a:r>
              <a:rPr lang="en-US" dirty="0"/>
              <a:t> – p. 31-33</a:t>
            </a:r>
          </a:p>
        </p:txBody>
      </p:sp>
    </p:spTree>
    <p:extLst>
      <p:ext uri="{BB962C8B-B14F-4D97-AF65-F5344CB8AC3E}">
        <p14:creationId xmlns:p14="http://schemas.microsoft.com/office/powerpoint/2010/main" val="1029747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FE3E07-B624-AB43-90F8-FC305AA05FA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E91420A9-4DCD-754D-9993-3A386BBC9F94}"/>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A7557DDB-C68B-EA49-B5B6-464E2413B85A}"/>
              </a:ext>
            </a:extLst>
          </p:cNvPr>
          <p:cNvSpPr>
            <a:spLocks noGrp="1"/>
          </p:cNvSpPr>
          <p:nvPr>
            <p:ph type="ctrTitle"/>
          </p:nvPr>
        </p:nvSpPr>
        <p:spPr/>
        <p:txBody>
          <a:bodyPr/>
          <a:lstStyle/>
          <a:p>
            <a:r>
              <a:rPr lang="en-US" sz="3300" dirty="0" err="1"/>
              <a:t>Quel</a:t>
            </a:r>
            <a:r>
              <a:rPr lang="en-US" sz="3300" dirty="0"/>
              <a:t> </a:t>
            </a:r>
            <a:r>
              <a:rPr lang="en-US" sz="3300" dirty="0" err="1"/>
              <a:t>est</a:t>
            </a:r>
            <a:r>
              <a:rPr lang="en-US" sz="3300" dirty="0"/>
              <a:t> </a:t>
            </a:r>
            <a:r>
              <a:rPr lang="en-US" sz="3300" dirty="0" err="1"/>
              <a:t>votre</a:t>
            </a:r>
            <a:r>
              <a:rPr lang="en-US" sz="3300" dirty="0"/>
              <a:t> engagement </a:t>
            </a:r>
            <a:r>
              <a:rPr lang="en-US" sz="3300" dirty="0" err="1"/>
              <a:t>envers</a:t>
            </a:r>
            <a:r>
              <a:rPr lang="en-US" sz="3300" dirty="0"/>
              <a:t> </a:t>
            </a:r>
            <a:r>
              <a:rPr lang="en-US" sz="3300" dirty="0" err="1"/>
              <a:t>vous-même</a:t>
            </a:r>
            <a:r>
              <a:rPr lang="en-US" sz="3300" dirty="0"/>
              <a:t>?</a:t>
            </a:r>
          </a:p>
        </p:txBody>
      </p:sp>
      <p:sp>
        <p:nvSpPr>
          <p:cNvPr id="4" name="Text Placeholder 3">
            <a:extLst>
              <a:ext uri="{FF2B5EF4-FFF2-40B4-BE49-F238E27FC236}">
                <a16:creationId xmlns:a16="http://schemas.microsoft.com/office/drawing/2014/main" id="{3F2519B6-3CDC-1C4A-A0CB-D8198A82046E}"/>
              </a:ext>
            </a:extLst>
          </p:cNvPr>
          <p:cNvSpPr>
            <a:spLocks noGrp="1"/>
          </p:cNvSpPr>
          <p:nvPr>
            <p:ph type="body" sz="quarter" idx="14"/>
          </p:nvPr>
        </p:nvSpPr>
        <p:spPr/>
        <p:txBody>
          <a:bodyPr/>
          <a:lstStyle/>
          <a:p>
            <a:r>
              <a:rPr lang="en-US" dirty="0"/>
              <a:t>Aux études – p. 31-32 </a:t>
            </a:r>
          </a:p>
          <a:p>
            <a:r>
              <a:rPr lang="en-US" dirty="0"/>
              <a:t>Sur le </a:t>
            </a:r>
            <a:r>
              <a:rPr lang="en-US" dirty="0" err="1"/>
              <a:t>marché</a:t>
            </a:r>
            <a:r>
              <a:rPr lang="en-US" dirty="0"/>
              <a:t> du travail – p. 34-36</a:t>
            </a:r>
          </a:p>
        </p:txBody>
      </p:sp>
    </p:spTree>
    <p:extLst>
      <p:ext uri="{BB962C8B-B14F-4D97-AF65-F5344CB8AC3E}">
        <p14:creationId xmlns:p14="http://schemas.microsoft.com/office/powerpoint/2010/main" val="3126595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D3EA9E-3C02-564A-9E8A-F01B77FCAB31}"/>
              </a:ext>
            </a:extLst>
          </p:cNvPr>
          <p:cNvSpPr>
            <a:spLocks noGrp="1"/>
          </p:cNvSpPr>
          <p:nvPr>
            <p:ph type="title"/>
          </p:nvPr>
        </p:nvSpPr>
        <p:spPr/>
        <p:txBody>
          <a:bodyPr>
            <a:normAutofit fontScale="90000"/>
          </a:bodyPr>
          <a:lstStyle/>
          <a:p>
            <a:br>
              <a:rPr lang="en-US" dirty="0"/>
            </a:br>
            <a:r>
              <a:rPr lang="en-US" dirty="0" err="1"/>
              <a:t>Planificateur</a:t>
            </a:r>
            <a:r>
              <a:rPr lang="en-US" dirty="0"/>
              <a:t> de </a:t>
            </a:r>
            <a:r>
              <a:rPr lang="en-US" dirty="0" err="1"/>
              <a:t>stratégies</a:t>
            </a:r>
            <a:r>
              <a:rPr lang="en-US" dirty="0"/>
              <a:t> </a:t>
            </a:r>
            <a:r>
              <a:rPr lang="en-US" dirty="0" err="1"/>
              <a:t>d’adaptation</a:t>
            </a:r>
            <a:endParaRPr lang="en-US" dirty="0"/>
          </a:p>
        </p:txBody>
      </p:sp>
      <p:pic>
        <p:nvPicPr>
          <p:cNvPr id="3" name="Picture 2">
            <a:extLst>
              <a:ext uri="{FF2B5EF4-FFF2-40B4-BE49-F238E27FC236}">
                <a16:creationId xmlns:a16="http://schemas.microsoft.com/office/drawing/2014/main" id="{8B3C5F39-4182-EB4A-8D12-67F80E6F25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610" y="1285458"/>
            <a:ext cx="6187346" cy="4765730"/>
          </a:xfrm>
          <a:prstGeom prst="rect">
            <a:avLst/>
          </a:prstGeom>
        </p:spPr>
      </p:pic>
      <p:sp>
        <p:nvSpPr>
          <p:cNvPr id="7" name="Rectangle 6">
            <a:extLst>
              <a:ext uri="{FF2B5EF4-FFF2-40B4-BE49-F238E27FC236}">
                <a16:creationId xmlns:a16="http://schemas.microsoft.com/office/drawing/2014/main" id="{B50B2A3E-8F42-6B45-82BA-FFF50EBFC3A7}"/>
              </a:ext>
            </a:extLst>
          </p:cNvPr>
          <p:cNvSpPr/>
          <p:nvPr/>
        </p:nvSpPr>
        <p:spPr>
          <a:xfrm>
            <a:off x="5196332" y="4848719"/>
            <a:ext cx="3697502" cy="646331"/>
          </a:xfrm>
          <a:prstGeom prst="rect">
            <a:avLst/>
          </a:prstGeom>
        </p:spPr>
        <p:txBody>
          <a:bodyPr wrap="square">
            <a:spAutoFit/>
          </a:bodyPr>
          <a:lstStyle/>
          <a:p>
            <a:r>
              <a:rPr lang="en-US" dirty="0"/>
              <a:t>Aux études – p. 33</a:t>
            </a:r>
          </a:p>
          <a:p>
            <a:r>
              <a:rPr lang="en-US" dirty="0"/>
              <a:t>Sur le </a:t>
            </a:r>
            <a:r>
              <a:rPr lang="en-US" dirty="0" err="1"/>
              <a:t>marché</a:t>
            </a:r>
            <a:r>
              <a:rPr lang="en-US" dirty="0"/>
              <a:t> du travail – p. 37</a:t>
            </a:r>
          </a:p>
        </p:txBody>
      </p:sp>
    </p:spTree>
    <p:extLst>
      <p:ext uri="{BB962C8B-B14F-4D97-AF65-F5344CB8AC3E}">
        <p14:creationId xmlns:p14="http://schemas.microsoft.com/office/powerpoint/2010/main" val="503700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4F6CBC-4A57-474C-924E-337C94B8C562}"/>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6" name="Picture Placeholder 5">
            <a:extLst>
              <a:ext uri="{FF2B5EF4-FFF2-40B4-BE49-F238E27FC236}">
                <a16:creationId xmlns:a16="http://schemas.microsoft.com/office/drawing/2014/main" id="{2A3590DE-D0A0-5247-BB9C-D5AB65D7E1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667" r="16667"/>
          <a:stretch/>
        </p:blipFill>
        <p:spPr/>
      </p:pic>
      <p:sp>
        <p:nvSpPr>
          <p:cNvPr id="2" name="Title 1">
            <a:extLst>
              <a:ext uri="{FF2B5EF4-FFF2-40B4-BE49-F238E27FC236}">
                <a16:creationId xmlns:a16="http://schemas.microsoft.com/office/drawing/2014/main" id="{C52AD78D-387E-E94C-BF9B-ED89795F6D17}"/>
              </a:ext>
            </a:extLst>
          </p:cNvPr>
          <p:cNvSpPr>
            <a:spLocks noGrp="1"/>
          </p:cNvSpPr>
          <p:nvPr>
            <p:ph type="ctrTitle"/>
          </p:nvPr>
        </p:nvSpPr>
        <p:spPr/>
        <p:txBody>
          <a:bodyPr>
            <a:normAutofit fontScale="90000"/>
          </a:bodyPr>
          <a:lstStyle/>
          <a:p>
            <a:r>
              <a:rPr lang="en-CA" dirty="0" err="1"/>
              <a:t>Connaître</a:t>
            </a:r>
            <a:r>
              <a:rPr lang="en-CA" dirty="0"/>
              <a:t> les </a:t>
            </a:r>
            <a:r>
              <a:rPr lang="en-CA" dirty="0" err="1"/>
              <a:t>ressources</a:t>
            </a:r>
            <a:r>
              <a:rPr lang="en-CA" dirty="0"/>
              <a:t> </a:t>
            </a:r>
            <a:br>
              <a:rPr lang="en-CA" dirty="0"/>
            </a:br>
            <a:r>
              <a:rPr lang="en-CA" dirty="0" err="1"/>
              <a:t>disponibles</a:t>
            </a:r>
            <a:r>
              <a:rPr lang="en-CA" dirty="0"/>
              <a:t> </a:t>
            </a:r>
            <a:r>
              <a:rPr lang="en-CA" dirty="0" err="1"/>
              <a:t>avant</a:t>
            </a:r>
            <a:r>
              <a:rPr lang="en-CA" dirty="0"/>
              <a:t> </a:t>
            </a:r>
            <a:r>
              <a:rPr lang="en-CA" dirty="0" err="1"/>
              <a:t>d’en</a:t>
            </a:r>
            <a:r>
              <a:rPr lang="en-CA" dirty="0"/>
              <a:t> </a:t>
            </a:r>
            <a:r>
              <a:rPr lang="en-CA" dirty="0" err="1"/>
              <a:t>avoir</a:t>
            </a:r>
            <a:r>
              <a:rPr lang="en-CA" dirty="0"/>
              <a:t> </a:t>
            </a:r>
            <a:r>
              <a:rPr lang="en-CA" dirty="0" err="1"/>
              <a:t>besoin</a:t>
            </a:r>
            <a:endParaRPr lang="en-US" sz="1800" dirty="0"/>
          </a:p>
        </p:txBody>
      </p:sp>
      <p:sp>
        <p:nvSpPr>
          <p:cNvPr id="13" name="Text Placeholder 12">
            <a:extLst>
              <a:ext uri="{FF2B5EF4-FFF2-40B4-BE49-F238E27FC236}">
                <a16:creationId xmlns:a16="http://schemas.microsoft.com/office/drawing/2014/main" id="{03CA8CA0-91C2-DA4C-B42D-5FD77261E2F8}"/>
              </a:ext>
            </a:extLst>
          </p:cNvPr>
          <p:cNvSpPr>
            <a:spLocks noGrp="1"/>
          </p:cNvSpPr>
          <p:nvPr>
            <p:ph type="body" sz="quarter" idx="14"/>
          </p:nvPr>
        </p:nvSpPr>
        <p:spPr>
          <a:xfrm>
            <a:off x="6675120" y="2941293"/>
            <a:ext cx="5129784" cy="3269074"/>
          </a:xfrm>
        </p:spPr>
        <p:txBody>
          <a:bodyPr/>
          <a:lstStyle/>
          <a:p>
            <a:r>
              <a:rPr lang="en-US" dirty="0"/>
              <a:t>Aux études </a:t>
            </a:r>
            <a:r>
              <a:rPr lang="en-CA" dirty="0"/>
              <a:t>– p. 34-35</a:t>
            </a:r>
          </a:p>
          <a:p>
            <a:r>
              <a:rPr lang="en-US" dirty="0"/>
              <a:t>Sur le </a:t>
            </a:r>
            <a:r>
              <a:rPr lang="en-US" dirty="0" err="1"/>
              <a:t>marché</a:t>
            </a:r>
            <a:r>
              <a:rPr lang="en-US" dirty="0"/>
              <a:t> du travail </a:t>
            </a:r>
            <a:r>
              <a:rPr lang="en-CA" dirty="0"/>
              <a:t>– p. 38-39</a:t>
            </a:r>
            <a:endParaRPr lang="en-US" dirty="0"/>
          </a:p>
        </p:txBody>
      </p:sp>
    </p:spTree>
    <p:extLst>
      <p:ext uri="{BB962C8B-B14F-4D97-AF65-F5344CB8AC3E}">
        <p14:creationId xmlns:p14="http://schemas.microsoft.com/office/powerpoint/2010/main" val="250199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411B69-6577-5046-BEFC-BB6BB124561A}"/>
              </a:ext>
            </a:extLst>
          </p:cNvPr>
          <p:cNvSpPr>
            <a:spLocks noGrp="1"/>
          </p:cNvSpPr>
          <p:nvPr>
            <p:ph type="title"/>
          </p:nvPr>
        </p:nvSpPr>
        <p:spPr/>
        <p:txBody>
          <a:bodyPr>
            <a:normAutofit/>
          </a:bodyPr>
          <a:lstStyle/>
          <a:p>
            <a:r>
              <a:rPr lang="en-US" sz="6000" dirty="0" err="1"/>
              <a:t>Oui</a:t>
            </a:r>
            <a:r>
              <a:rPr lang="en-US" sz="6000" dirty="0"/>
              <a:t>, </a:t>
            </a:r>
            <a:r>
              <a:rPr lang="en-US" sz="6000" dirty="0" err="1"/>
              <a:t>ces</a:t>
            </a:r>
            <a:r>
              <a:rPr lang="en-US" sz="6000" dirty="0"/>
              <a:t> </a:t>
            </a:r>
            <a:r>
              <a:rPr lang="en-US" sz="6000" dirty="0" err="1"/>
              <a:t>ressources</a:t>
            </a:r>
            <a:r>
              <a:rPr lang="en-US" sz="6000" dirty="0"/>
              <a:t> </a:t>
            </a:r>
            <a:r>
              <a:rPr lang="en-US" sz="6000" dirty="0" err="1"/>
              <a:t>sont</a:t>
            </a:r>
            <a:r>
              <a:rPr lang="en-US" sz="6000" dirty="0"/>
              <a:t> </a:t>
            </a:r>
            <a:r>
              <a:rPr lang="en-US" sz="6000" dirty="0" err="1"/>
              <a:t>réellement</a:t>
            </a:r>
            <a:r>
              <a:rPr lang="en-US" sz="6000" dirty="0"/>
              <a:t> </a:t>
            </a:r>
            <a:r>
              <a:rPr lang="en-US" sz="6000" dirty="0" err="1"/>
              <a:t>gratuites</a:t>
            </a:r>
            <a:r>
              <a:rPr lang="en-US" sz="6000" dirty="0"/>
              <a:t>!</a:t>
            </a:r>
          </a:p>
        </p:txBody>
      </p:sp>
      <p:sp>
        <p:nvSpPr>
          <p:cNvPr id="9" name="Text Placeholder 8">
            <a:extLst>
              <a:ext uri="{FF2B5EF4-FFF2-40B4-BE49-F238E27FC236}">
                <a16:creationId xmlns:a16="http://schemas.microsoft.com/office/drawing/2014/main" id="{CAD39E02-BDB7-3640-941E-097DBA543A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434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BAEF702-3581-604F-AF55-8C22EFF97EB4}"/>
              </a:ext>
            </a:extLst>
          </p:cNvPr>
          <p:cNvSpPr txBox="1">
            <a:spLocks/>
          </p:cNvSpPr>
          <p:nvPr/>
        </p:nvSpPr>
        <p:spPr>
          <a:xfrm>
            <a:off x="384048" y="309282"/>
            <a:ext cx="11420856" cy="605118"/>
          </a:xfrm>
          <a:prstGeom prst="rect">
            <a:avLst/>
          </a:prstGeom>
        </p:spPr>
        <p:txBody>
          <a:bodyPr>
            <a:normAutofit fontScale="97500"/>
          </a:bodyPr>
          <a:lstStyle>
            <a:lvl1pPr algn="l" defTabSz="914400" rtl="0" eaLnBrk="1" latinLnBrk="0" hangingPunct="1">
              <a:lnSpc>
                <a:spcPct val="90000"/>
              </a:lnSpc>
              <a:spcBef>
                <a:spcPct val="0"/>
              </a:spcBef>
              <a:buNone/>
              <a:defRPr sz="3200" kern="1200">
                <a:solidFill>
                  <a:srgbClr val="007E7F"/>
                </a:solidFill>
                <a:latin typeface="+mj-lt"/>
                <a:ea typeface="+mj-ea"/>
                <a:cs typeface="+mj-cs"/>
              </a:defRPr>
            </a:lvl1pPr>
          </a:lstStyle>
          <a:p>
            <a:r>
              <a:rPr lang="en-US" dirty="0"/>
              <a:t>Des questions? Des </a:t>
            </a:r>
            <a:r>
              <a:rPr lang="en-US" dirty="0" err="1"/>
              <a:t>commentaires</a:t>
            </a:r>
            <a:r>
              <a:rPr lang="en-US" dirty="0"/>
              <a:t>?</a:t>
            </a:r>
          </a:p>
        </p:txBody>
      </p:sp>
      <p:cxnSp>
        <p:nvCxnSpPr>
          <p:cNvPr id="9" name="Straight Connector 8">
            <a:extLst>
              <a:ext uri="{FF2B5EF4-FFF2-40B4-BE49-F238E27FC236}">
                <a16:creationId xmlns:a16="http://schemas.microsoft.com/office/drawing/2014/main" id="{D1554733-EB4B-B747-B0F2-8F13760C4F67}"/>
              </a:ext>
              <a:ext uri="{C183D7F6-B498-43B3-948B-1728B52AA6E4}">
                <adec:decorative xmlns:adec="http://schemas.microsoft.com/office/drawing/2017/decorative" val="1"/>
              </a:ext>
            </a:extLst>
          </p:cNvPr>
          <p:cNvCxnSpPr/>
          <p:nvPr/>
        </p:nvCxnSpPr>
        <p:spPr>
          <a:xfrm>
            <a:off x="384046" y="1066800"/>
            <a:ext cx="11426954" cy="0"/>
          </a:xfrm>
          <a:prstGeom prst="line">
            <a:avLst/>
          </a:prstGeom>
          <a:ln w="12700">
            <a:solidFill>
              <a:srgbClr val="B5B5AB"/>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F916679-B06B-414B-8EEA-D0C1D45BE965}"/>
              </a:ext>
            </a:extLst>
          </p:cNvPr>
          <p:cNvSpPr>
            <a:spLocks noGrp="1"/>
          </p:cNvSpPr>
          <p:nvPr>
            <p:ph type="title" idx="4294967295"/>
          </p:nvPr>
        </p:nvSpPr>
        <p:spPr>
          <a:xfrm>
            <a:off x="384429" y="3104712"/>
            <a:ext cx="11420475" cy="951495"/>
          </a:xfrm>
        </p:spPr>
        <p:txBody>
          <a:bodyPr>
            <a:normAutofit fontScale="90000"/>
          </a:bodyPr>
          <a:lstStyle/>
          <a:p>
            <a:pPr algn="ctr"/>
            <a:r>
              <a:rPr lang="en-US" sz="2200" dirty="0">
                <a:solidFill>
                  <a:srgbClr val="515349"/>
                </a:solidFill>
                <a:latin typeface="Arial" panose="020B0604020202020204" pitchFamily="34" charset="0"/>
              </a:rPr>
              <a:t>Pour </a:t>
            </a:r>
            <a:r>
              <a:rPr lang="en-US" sz="2200" dirty="0" err="1">
                <a:solidFill>
                  <a:srgbClr val="515349"/>
                </a:solidFill>
                <a:latin typeface="Arial" panose="020B0604020202020204" pitchFamily="34" charset="0"/>
              </a:rPr>
              <a:t>accéder</a:t>
            </a:r>
            <a:r>
              <a:rPr lang="en-US" sz="2200" dirty="0">
                <a:solidFill>
                  <a:srgbClr val="515349"/>
                </a:solidFill>
                <a:latin typeface="Arial" panose="020B0604020202020204" pitchFamily="34" charset="0"/>
              </a:rPr>
              <a:t> </a:t>
            </a:r>
            <a:r>
              <a:rPr lang="en-US" sz="2200" dirty="0" err="1">
                <a:solidFill>
                  <a:srgbClr val="515349"/>
                </a:solidFill>
                <a:latin typeface="Arial" panose="020B0604020202020204" pitchFamily="34" charset="0"/>
              </a:rPr>
              <a:t>à</a:t>
            </a:r>
            <a:r>
              <a:rPr lang="en-US" sz="2200" dirty="0">
                <a:solidFill>
                  <a:srgbClr val="515349"/>
                </a:solidFill>
                <a:latin typeface="Arial" panose="020B0604020202020204" pitchFamily="34" charset="0"/>
              </a:rPr>
              <a:t> </a:t>
            </a:r>
            <a:r>
              <a:rPr lang="en-US" sz="2200" dirty="0" err="1">
                <a:solidFill>
                  <a:srgbClr val="515349"/>
                </a:solidFill>
                <a:latin typeface="Arial" panose="020B0604020202020204" pitchFamily="34" charset="0"/>
              </a:rPr>
              <a:t>davantage</a:t>
            </a:r>
            <a:r>
              <a:rPr lang="en-US" sz="2200" dirty="0">
                <a:solidFill>
                  <a:srgbClr val="515349"/>
                </a:solidFill>
                <a:latin typeface="Arial" panose="020B0604020202020204" pitchFamily="34" charset="0"/>
              </a:rPr>
              <a:t> de </a:t>
            </a:r>
            <a:r>
              <a:rPr lang="en-US" sz="2200" dirty="0" err="1">
                <a:solidFill>
                  <a:srgbClr val="515349"/>
                </a:solidFill>
                <a:latin typeface="Arial" panose="020B0604020202020204" pitchFamily="34" charset="0"/>
              </a:rPr>
              <a:t>ressources</a:t>
            </a:r>
            <a:r>
              <a:rPr lang="en-US" sz="2200" dirty="0">
                <a:solidFill>
                  <a:srgbClr val="515349"/>
                </a:solidFill>
                <a:latin typeface="Arial" panose="020B0604020202020204" pitchFamily="34" charset="0"/>
              </a:rPr>
              <a:t>, </a:t>
            </a:r>
            <a:r>
              <a:rPr lang="en-US" sz="2200" dirty="0" err="1">
                <a:solidFill>
                  <a:srgbClr val="515349"/>
                </a:solidFill>
                <a:latin typeface="Arial" panose="020B0604020202020204" pitchFamily="34" charset="0"/>
              </a:rPr>
              <a:t>consultez</a:t>
            </a:r>
            <a:r>
              <a:rPr lang="en-US" sz="2200" dirty="0">
                <a:solidFill>
                  <a:srgbClr val="515349"/>
                </a:solidFill>
                <a:latin typeface="Arial" panose="020B0604020202020204" pitchFamily="34" charset="0"/>
              </a:rPr>
              <a:t> </a:t>
            </a:r>
            <a:r>
              <a:rPr lang="en-US" sz="2200" dirty="0" err="1">
                <a:solidFill>
                  <a:srgbClr val="515349"/>
                </a:solidFill>
                <a:latin typeface="Arial" panose="020B0604020202020204" pitchFamily="34" charset="0"/>
              </a:rPr>
              <a:t>l’adresse</a:t>
            </a:r>
            <a:r>
              <a:rPr lang="en-US" sz="2200" dirty="0">
                <a:solidFill>
                  <a:srgbClr val="515349"/>
                </a:solidFill>
                <a:latin typeface="Arial" panose="020B0604020202020204" pitchFamily="34" charset="0"/>
              </a:rPr>
              <a:t> </a:t>
            </a:r>
            <a:r>
              <a:rPr lang="en-US" sz="2200" dirty="0" err="1">
                <a:solidFill>
                  <a:srgbClr val="515349"/>
                </a:solidFill>
                <a:latin typeface="Arial" panose="020B0604020202020204" pitchFamily="34" charset="0"/>
              </a:rPr>
              <a:t>suivante</a:t>
            </a:r>
            <a:r>
              <a:rPr lang="en-US" sz="2200" dirty="0">
                <a:solidFill>
                  <a:srgbClr val="515349"/>
                </a:solidFill>
                <a:latin typeface="Arial" panose="020B0604020202020204" pitchFamily="34" charset="0"/>
              </a:rPr>
              <a:t> :</a:t>
            </a:r>
            <a:br>
              <a:rPr lang="en-US" sz="2200" dirty="0">
                <a:solidFill>
                  <a:srgbClr val="515349"/>
                </a:solidFill>
                <a:latin typeface="Arial" panose="020B0604020202020204" pitchFamily="34" charset="0"/>
              </a:rPr>
            </a:br>
            <a:br>
              <a:rPr lang="en-CA" sz="2400" dirty="0"/>
            </a:br>
            <a:r>
              <a:rPr lang="en-US" sz="3600" dirty="0" err="1">
                <a:latin typeface="Arial" panose="020B0604020202020204" pitchFamily="34" charset="0"/>
              </a:rPr>
              <a:t>strategiesdesantementale.com</a:t>
            </a:r>
            <a:endParaRPr lang="en-CA" dirty="0">
              <a:effectLst/>
            </a:endParaRPr>
          </a:p>
        </p:txBody>
      </p:sp>
      <p:pic>
        <p:nvPicPr>
          <p:cNvPr id="10" name="Picture 9" descr="Canada Vie. Stratégies en milieu de travail sur la santé mentale ">
            <a:extLst>
              <a:ext uri="{FF2B5EF4-FFF2-40B4-BE49-F238E27FC236}">
                <a16:creationId xmlns:a16="http://schemas.microsoft.com/office/drawing/2014/main" id="{C093CCAE-5807-D64E-A2F5-54CE927E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453" y="4422887"/>
            <a:ext cx="6149947" cy="1055483"/>
          </a:xfrm>
          <a:prstGeom prst="rect">
            <a:avLst/>
          </a:prstGeom>
        </p:spPr>
      </p:pic>
      <p:sp>
        <p:nvSpPr>
          <p:cNvPr id="3" name="Text Placeholder 2">
            <a:extLst>
              <a:ext uri="{FF2B5EF4-FFF2-40B4-BE49-F238E27FC236}">
                <a16:creationId xmlns:a16="http://schemas.microsoft.com/office/drawing/2014/main" id="{4D833EE9-4DAF-FA4A-9C68-8C9648EBB344}"/>
              </a:ext>
            </a:extLst>
          </p:cNvPr>
          <p:cNvSpPr txBox="1">
            <a:spLocks/>
          </p:cNvSpPr>
          <p:nvPr/>
        </p:nvSpPr>
        <p:spPr>
          <a:xfrm>
            <a:off x="2502746" y="5441435"/>
            <a:ext cx="7028505" cy="445027"/>
          </a:xfrm>
          <a:prstGeom prst="rect">
            <a:avLst/>
          </a:prstGeom>
        </p:spPr>
        <p:txBody>
          <a:bodyPr>
            <a:no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err="1">
                <a:solidFill>
                  <a:schemeClr val="bg2">
                    <a:lumMod val="50000"/>
                  </a:schemeClr>
                </a:solidFill>
              </a:rPr>
              <a:t>Toutes</a:t>
            </a:r>
            <a:r>
              <a:rPr lang="en-US" sz="1200" dirty="0">
                <a:solidFill>
                  <a:schemeClr val="bg2">
                    <a:lumMod val="50000"/>
                  </a:schemeClr>
                </a:solidFill>
              </a:rPr>
              <a:t> les </a:t>
            </a:r>
            <a:r>
              <a:rPr lang="en-US" sz="1200" dirty="0" err="1">
                <a:solidFill>
                  <a:schemeClr val="bg2">
                    <a:lumMod val="50000"/>
                  </a:schemeClr>
                </a:solidFill>
              </a:rPr>
              <a:t>ressources</a:t>
            </a:r>
            <a:r>
              <a:rPr lang="en-US" sz="1200" dirty="0">
                <a:solidFill>
                  <a:schemeClr val="bg2">
                    <a:lumMod val="50000"/>
                  </a:schemeClr>
                </a:solidFill>
              </a:rPr>
              <a:t> du site </a:t>
            </a:r>
            <a:r>
              <a:rPr lang="en-US" sz="1200" dirty="0" err="1">
                <a:solidFill>
                  <a:schemeClr val="bg2">
                    <a:lumMod val="50000"/>
                  </a:schemeClr>
                </a:solidFill>
              </a:rPr>
              <a:t>Stratégies</a:t>
            </a:r>
            <a:r>
              <a:rPr lang="en-US" sz="1200" dirty="0">
                <a:solidFill>
                  <a:schemeClr val="bg2">
                    <a:lumMod val="50000"/>
                  </a:schemeClr>
                </a:solidFill>
              </a:rPr>
              <a:t> </a:t>
            </a:r>
            <a:r>
              <a:rPr lang="en-US" sz="1200" dirty="0" err="1">
                <a:solidFill>
                  <a:schemeClr val="bg2">
                    <a:lumMod val="50000"/>
                  </a:schemeClr>
                </a:solidFill>
              </a:rPr>
              <a:t>en</a:t>
            </a:r>
            <a:r>
              <a:rPr lang="en-US" sz="1200" dirty="0">
                <a:solidFill>
                  <a:schemeClr val="bg2">
                    <a:lumMod val="50000"/>
                  </a:schemeClr>
                </a:solidFill>
              </a:rPr>
              <a:t> milieu de travail sur la </a:t>
            </a:r>
            <a:r>
              <a:rPr lang="en-US" sz="1200" dirty="0" err="1">
                <a:solidFill>
                  <a:schemeClr val="bg2">
                    <a:lumMod val="50000"/>
                  </a:schemeClr>
                </a:solidFill>
              </a:rPr>
              <a:t>santé</a:t>
            </a:r>
            <a:r>
              <a:rPr lang="en-US" sz="1200" dirty="0">
                <a:solidFill>
                  <a:schemeClr val="bg2">
                    <a:lumMod val="50000"/>
                  </a:schemeClr>
                </a:solidFill>
              </a:rPr>
              <a:t> </a:t>
            </a:r>
            <a:r>
              <a:rPr lang="en-US" sz="1200" dirty="0" err="1">
                <a:solidFill>
                  <a:schemeClr val="bg2">
                    <a:lumMod val="50000"/>
                  </a:schemeClr>
                </a:solidFill>
              </a:rPr>
              <a:t>mentale</a:t>
            </a:r>
            <a:r>
              <a:rPr lang="en-US" sz="1200" dirty="0">
                <a:solidFill>
                  <a:schemeClr val="bg2">
                    <a:lumMod val="50000"/>
                  </a:schemeClr>
                </a:solidFill>
              </a:rPr>
              <a:t> </a:t>
            </a:r>
            <a:r>
              <a:rPr lang="en-US" sz="1200" dirty="0" err="1">
                <a:solidFill>
                  <a:schemeClr val="bg2">
                    <a:lumMod val="50000"/>
                  </a:schemeClr>
                </a:solidFill>
              </a:rPr>
              <a:t>sont</a:t>
            </a:r>
            <a:r>
              <a:rPr lang="en-US" sz="1200" dirty="0">
                <a:solidFill>
                  <a:schemeClr val="bg2">
                    <a:lumMod val="50000"/>
                  </a:schemeClr>
                </a:solidFill>
              </a:rPr>
              <a:t> </a:t>
            </a:r>
            <a:br>
              <a:rPr lang="en-US" sz="1200" dirty="0">
                <a:solidFill>
                  <a:schemeClr val="bg2">
                    <a:lumMod val="50000"/>
                  </a:schemeClr>
                </a:solidFill>
              </a:rPr>
            </a:br>
            <a:r>
              <a:rPr lang="en-US" sz="1200" dirty="0" err="1">
                <a:solidFill>
                  <a:schemeClr val="bg2">
                    <a:lumMod val="50000"/>
                  </a:schemeClr>
                </a:solidFill>
              </a:rPr>
              <a:t>accessibles</a:t>
            </a:r>
            <a:r>
              <a:rPr lang="en-US" sz="1200" dirty="0">
                <a:solidFill>
                  <a:schemeClr val="bg2">
                    <a:lumMod val="50000"/>
                  </a:schemeClr>
                </a:solidFill>
              </a:rPr>
              <a:t> </a:t>
            </a:r>
            <a:r>
              <a:rPr lang="en-US" sz="1200" dirty="0" err="1">
                <a:solidFill>
                  <a:schemeClr val="bg2">
                    <a:lumMod val="50000"/>
                  </a:schemeClr>
                </a:solidFill>
              </a:rPr>
              <a:t>à</a:t>
            </a:r>
            <a:r>
              <a:rPr lang="en-US" sz="1200" dirty="0">
                <a:solidFill>
                  <a:schemeClr val="bg2">
                    <a:lumMod val="50000"/>
                  </a:schemeClr>
                </a:solidFill>
              </a:rPr>
              <a:t> </a:t>
            </a:r>
            <a:r>
              <a:rPr lang="en-US" sz="1200" dirty="0" err="1">
                <a:solidFill>
                  <a:schemeClr val="bg2">
                    <a:lumMod val="50000"/>
                  </a:schemeClr>
                </a:solidFill>
              </a:rPr>
              <a:t>tous</a:t>
            </a:r>
            <a:r>
              <a:rPr lang="en-US" sz="1200" dirty="0">
                <a:solidFill>
                  <a:schemeClr val="bg2">
                    <a:lumMod val="50000"/>
                  </a:schemeClr>
                </a:solidFill>
              </a:rPr>
              <a:t>, sans frais, </a:t>
            </a:r>
            <a:r>
              <a:rPr lang="en-US" sz="1200" dirty="0" err="1">
                <a:solidFill>
                  <a:schemeClr val="bg2">
                    <a:lumMod val="50000"/>
                  </a:schemeClr>
                </a:solidFill>
              </a:rPr>
              <a:t>gracieuseté</a:t>
            </a:r>
            <a:r>
              <a:rPr lang="en-US" sz="1200" dirty="0">
                <a:solidFill>
                  <a:schemeClr val="bg2">
                    <a:lumMod val="50000"/>
                  </a:schemeClr>
                </a:solidFill>
              </a:rPr>
              <a:t> de la Canada Vie. </a:t>
            </a:r>
          </a:p>
        </p:txBody>
      </p:sp>
      <p:sp>
        <p:nvSpPr>
          <p:cNvPr id="7" name="Footer Placeholder 1">
            <a:extLst>
              <a:ext uri="{FF2B5EF4-FFF2-40B4-BE49-F238E27FC236}">
                <a16:creationId xmlns:a16="http://schemas.microsoft.com/office/drawing/2014/main" id="{6040C9B2-AB8E-A448-B50A-E3022E5C8BAA}"/>
              </a:ext>
            </a:extLst>
          </p:cNvPr>
          <p:cNvSpPr txBox="1">
            <a:spLocks/>
          </p:cNvSpPr>
          <p:nvPr/>
        </p:nvSpPr>
        <p:spPr>
          <a:xfrm>
            <a:off x="377951" y="6377268"/>
            <a:ext cx="11426953"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Canada Vie et le </a:t>
            </a:r>
            <a:r>
              <a:rPr lang="en-US" sz="1000" dirty="0" err="1"/>
              <a:t>symbole</a:t>
            </a:r>
            <a:r>
              <a:rPr lang="en-US" sz="1000" dirty="0"/>
              <a:t> social </a:t>
            </a:r>
            <a:r>
              <a:rPr lang="en-US" sz="1000" dirty="0" err="1"/>
              <a:t>sont</a:t>
            </a:r>
            <a:r>
              <a:rPr lang="en-US" sz="1000" dirty="0"/>
              <a:t> des marques de commerce de La Compagnie </a:t>
            </a:r>
            <a:r>
              <a:rPr lang="en-US" sz="1000" dirty="0" err="1"/>
              <a:t>d’Assurance</a:t>
            </a:r>
            <a:r>
              <a:rPr lang="en-US" sz="1000" dirty="0"/>
              <a:t> du Canada sur la Vie.</a:t>
            </a:r>
          </a:p>
        </p:txBody>
      </p:sp>
    </p:spTree>
    <p:extLst>
      <p:ext uri="{BB962C8B-B14F-4D97-AF65-F5344CB8AC3E}">
        <p14:creationId xmlns:p14="http://schemas.microsoft.com/office/powerpoint/2010/main" val="274014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27597-D917-FD4B-A5CE-9CD930746C85}"/>
              </a:ext>
            </a:extLst>
          </p:cNvPr>
          <p:cNvSpPr>
            <a:spLocks noGrp="1"/>
          </p:cNvSpPr>
          <p:nvPr>
            <p:ph type="title"/>
          </p:nvPr>
        </p:nvSpPr>
        <p:spPr/>
        <p:txBody>
          <a:bodyPr/>
          <a:lstStyle/>
          <a:p>
            <a:r>
              <a:rPr lang="en-US" dirty="0"/>
              <a:t>Il ne </a:t>
            </a:r>
            <a:r>
              <a:rPr lang="en-US" dirty="0" err="1"/>
              <a:t>s’agit</a:t>
            </a:r>
            <a:r>
              <a:rPr lang="en-US" dirty="0"/>
              <a:t> </a:t>
            </a:r>
            <a:r>
              <a:rPr lang="en-US" b="1" dirty="0"/>
              <a:t>pas</a:t>
            </a:r>
            <a:r>
              <a:rPr lang="en-US" dirty="0"/>
              <a:t> d’un </a:t>
            </a:r>
            <a:r>
              <a:rPr lang="en-US" dirty="0" err="1"/>
              <a:t>outil</a:t>
            </a:r>
            <a:r>
              <a:rPr lang="en-US" dirty="0"/>
              <a:t> </a:t>
            </a:r>
            <a:r>
              <a:rPr lang="en-US" dirty="0" err="1"/>
              <a:t>thérapeutique</a:t>
            </a:r>
            <a:r>
              <a:rPr lang="en-US" dirty="0"/>
              <a:t> </a:t>
            </a:r>
            <a:br>
              <a:rPr lang="en-US" dirty="0"/>
            </a:br>
            <a:r>
              <a:rPr lang="en-US" dirty="0" err="1"/>
              <a:t>ou</a:t>
            </a:r>
            <a:r>
              <a:rPr lang="en-US" dirty="0"/>
              <a:t> </a:t>
            </a:r>
            <a:r>
              <a:rPr lang="en-US" dirty="0" err="1"/>
              <a:t>d’intervention</a:t>
            </a:r>
            <a:r>
              <a:rPr lang="en-US" dirty="0"/>
              <a:t> </a:t>
            </a:r>
            <a:r>
              <a:rPr lang="en-US" dirty="0" err="1"/>
              <a:t>en</a:t>
            </a:r>
            <a:r>
              <a:rPr lang="en-US" dirty="0"/>
              <a:t> situation de crise.</a:t>
            </a:r>
          </a:p>
        </p:txBody>
      </p:sp>
      <p:sp>
        <p:nvSpPr>
          <p:cNvPr id="4" name="Subtitle 3">
            <a:extLst>
              <a:ext uri="{FF2B5EF4-FFF2-40B4-BE49-F238E27FC236}">
                <a16:creationId xmlns:a16="http://schemas.microsoft.com/office/drawing/2014/main" id="{ADDCEB11-21B8-914C-9C16-749D44B26F0B}"/>
              </a:ext>
            </a:extLst>
          </p:cNvPr>
          <p:cNvSpPr>
            <a:spLocks noGrp="1"/>
          </p:cNvSpPr>
          <p:nvPr>
            <p:ph type="body" idx="1"/>
          </p:nvPr>
        </p:nvSpPr>
        <p:spPr/>
        <p:txBody>
          <a:bodyPr>
            <a:normAutofit/>
          </a:bodyPr>
          <a:lstStyle/>
          <a:p>
            <a:r>
              <a:rPr lang="en-US" dirty="0"/>
              <a:t>Il </a:t>
            </a:r>
            <a:r>
              <a:rPr lang="en-US" dirty="0" err="1"/>
              <a:t>s’agit</a:t>
            </a:r>
            <a:r>
              <a:rPr lang="en-US" dirty="0"/>
              <a:t> d’un plan pour </a:t>
            </a:r>
            <a:r>
              <a:rPr lang="en-US" dirty="0" err="1"/>
              <a:t>développer</a:t>
            </a:r>
            <a:r>
              <a:rPr lang="en-US" dirty="0"/>
              <a:t> </a:t>
            </a:r>
            <a:r>
              <a:rPr lang="en-US" dirty="0" err="1"/>
              <a:t>sa</a:t>
            </a:r>
            <a:r>
              <a:rPr lang="en-US" dirty="0"/>
              <a:t> </a:t>
            </a:r>
            <a:r>
              <a:rPr lang="en-US" dirty="0" err="1"/>
              <a:t>résilience</a:t>
            </a:r>
            <a:r>
              <a:rPr lang="en-US" dirty="0"/>
              <a:t> </a:t>
            </a:r>
            <a:r>
              <a:rPr lang="en-US" b="1" dirty="0" err="1"/>
              <a:t>lorsqu’on</a:t>
            </a:r>
            <a:r>
              <a:rPr lang="en-US" b="1" dirty="0"/>
              <a:t> se sent </a:t>
            </a:r>
            <a:r>
              <a:rPr lang="en-US" b="1" dirty="0" err="1"/>
              <a:t>assez</a:t>
            </a:r>
            <a:r>
              <a:rPr lang="en-US" b="1" dirty="0"/>
              <a:t> bien</a:t>
            </a:r>
            <a:r>
              <a:rPr lang="en-US" dirty="0"/>
              <a:t> pour le faire.</a:t>
            </a:r>
          </a:p>
        </p:txBody>
      </p:sp>
    </p:spTree>
    <p:extLst>
      <p:ext uri="{BB962C8B-B14F-4D97-AF65-F5344CB8AC3E}">
        <p14:creationId xmlns:p14="http://schemas.microsoft.com/office/powerpoint/2010/main" val="333915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2B1FAFA-6BE2-9449-B009-59552965E550}"/>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562" b="11562"/>
          <a:stretch>
            <a:fillRect/>
          </a:stretch>
        </p:blipFill>
        <p:spPr/>
      </p:pic>
      <p:sp>
        <p:nvSpPr>
          <p:cNvPr id="7" name="Text Placeholder 6">
            <a:extLst>
              <a:ext uri="{FF2B5EF4-FFF2-40B4-BE49-F238E27FC236}">
                <a16:creationId xmlns:a16="http://schemas.microsoft.com/office/drawing/2014/main" id="{AD69402A-0AD5-724B-B489-D12471C8059E}"/>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824E4CFE-DE9A-FD42-BE8A-DEAA7292AEF2}"/>
              </a:ext>
            </a:extLst>
          </p:cNvPr>
          <p:cNvSpPr>
            <a:spLocks noGrp="1"/>
          </p:cNvSpPr>
          <p:nvPr>
            <p:ph type="ctrTitle"/>
          </p:nvPr>
        </p:nvSpPr>
        <p:spPr/>
        <p:txBody>
          <a:bodyPr/>
          <a:lstStyle/>
          <a:p>
            <a:r>
              <a:rPr lang="en-US" dirty="0"/>
              <a:t>La </a:t>
            </a:r>
            <a:r>
              <a:rPr lang="en-US" dirty="0" err="1"/>
              <a:t>résilience</a:t>
            </a:r>
            <a:r>
              <a:rPr lang="en-US" dirty="0"/>
              <a:t> </a:t>
            </a:r>
            <a:r>
              <a:rPr lang="en-US" dirty="0" err="1"/>
              <a:t>est-elle</a:t>
            </a:r>
            <a:r>
              <a:rPr lang="en-US" dirty="0"/>
              <a:t> </a:t>
            </a:r>
            <a:r>
              <a:rPr lang="en-US" dirty="0" err="1"/>
              <a:t>simplement</a:t>
            </a:r>
            <a:r>
              <a:rPr lang="en-US" dirty="0"/>
              <a:t> </a:t>
            </a:r>
            <a:r>
              <a:rPr lang="en-US" dirty="0" err="1"/>
              <a:t>une</a:t>
            </a:r>
            <a:r>
              <a:rPr lang="en-US" dirty="0"/>
              <a:t> </a:t>
            </a:r>
            <a:r>
              <a:rPr lang="en-US" dirty="0" err="1"/>
              <a:t>façon</a:t>
            </a:r>
            <a:r>
              <a:rPr lang="en-US" dirty="0"/>
              <a:t> de </a:t>
            </a:r>
            <a:r>
              <a:rPr lang="en-US" dirty="0" err="1"/>
              <a:t>blâmer</a:t>
            </a:r>
            <a:r>
              <a:rPr lang="en-US" dirty="0"/>
              <a:t> la </a:t>
            </a:r>
            <a:r>
              <a:rPr lang="en-US" dirty="0" err="1"/>
              <a:t>victime</a:t>
            </a:r>
            <a:r>
              <a:rPr lang="en-US" dirty="0"/>
              <a:t>?</a:t>
            </a:r>
          </a:p>
        </p:txBody>
      </p:sp>
    </p:spTree>
    <p:extLst>
      <p:ext uri="{BB962C8B-B14F-4D97-AF65-F5344CB8AC3E}">
        <p14:creationId xmlns:p14="http://schemas.microsoft.com/office/powerpoint/2010/main" val="160748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D6BA0FC-A80F-3040-B6E9-B1C796852E86}"/>
              </a:ext>
            </a:extLst>
          </p:cNvPr>
          <p:cNvSpPr>
            <a:spLocks noGrp="1"/>
          </p:cNvSpPr>
          <p:nvPr>
            <p:ph type="title"/>
          </p:nvPr>
        </p:nvSpPr>
        <p:spPr/>
        <p:txBody>
          <a:bodyPr>
            <a:noAutofit/>
          </a:bodyPr>
          <a:lstStyle/>
          <a:p>
            <a:r>
              <a:rPr lang="en-US" sz="2600" dirty="0"/>
              <a:t>Faire </a:t>
            </a:r>
            <a:r>
              <a:rPr lang="en-US" sz="2600" dirty="0" err="1"/>
              <a:t>preuve</a:t>
            </a:r>
            <a:r>
              <a:rPr lang="en-US" sz="2600" dirty="0"/>
              <a:t> de </a:t>
            </a:r>
            <a:r>
              <a:rPr lang="en-US" sz="2600" dirty="0" err="1"/>
              <a:t>résilience</a:t>
            </a:r>
            <a:r>
              <a:rPr lang="en-US" sz="2600" dirty="0"/>
              <a:t>, </a:t>
            </a:r>
            <a:r>
              <a:rPr lang="en-US" sz="2600" dirty="0" err="1"/>
              <a:t>c’est</a:t>
            </a:r>
            <a:r>
              <a:rPr lang="en-US" sz="2600" dirty="0"/>
              <a:t> </a:t>
            </a:r>
            <a:r>
              <a:rPr lang="en-US" sz="2600" dirty="0" err="1"/>
              <a:t>s’adapter</a:t>
            </a:r>
            <a:r>
              <a:rPr lang="en-US" sz="2600" dirty="0"/>
              <a:t> face </a:t>
            </a:r>
            <a:r>
              <a:rPr lang="en-US" sz="2600" dirty="0" err="1"/>
              <a:t>à</a:t>
            </a:r>
            <a:r>
              <a:rPr lang="en-US" sz="2600" dirty="0"/>
              <a:t> </a:t>
            </a:r>
            <a:r>
              <a:rPr lang="en-US" sz="2600" dirty="0" err="1"/>
              <a:t>l’adversité</a:t>
            </a:r>
            <a:r>
              <a:rPr lang="en-US" sz="2600" dirty="0"/>
              <a:t>, </a:t>
            </a:r>
            <a:r>
              <a:rPr lang="en-US" sz="2600" dirty="0" err="1"/>
              <a:t>ou</a:t>
            </a:r>
            <a:r>
              <a:rPr lang="en-US" sz="2600" dirty="0"/>
              <a:t> la </a:t>
            </a:r>
            <a:r>
              <a:rPr lang="en-US" sz="2600" dirty="0" err="1"/>
              <a:t>surmonter</a:t>
            </a:r>
            <a:r>
              <a:rPr lang="en-US" sz="2600" dirty="0"/>
              <a:t> : </a:t>
            </a:r>
          </a:p>
        </p:txBody>
      </p:sp>
      <p:sp>
        <p:nvSpPr>
          <p:cNvPr id="10" name="Content Placeholder 9">
            <a:extLst>
              <a:ext uri="{FF2B5EF4-FFF2-40B4-BE49-F238E27FC236}">
                <a16:creationId xmlns:a16="http://schemas.microsoft.com/office/drawing/2014/main" id="{D944DE3F-DA12-5A43-85A2-FB00742C9A0A}"/>
              </a:ext>
            </a:extLst>
          </p:cNvPr>
          <p:cNvSpPr>
            <a:spLocks noGrp="1"/>
          </p:cNvSpPr>
          <p:nvPr>
            <p:ph sz="half" idx="1"/>
          </p:nvPr>
        </p:nvSpPr>
        <p:spPr/>
        <p:txBody>
          <a:bodyPr>
            <a:normAutofit lnSpcReduction="10000"/>
          </a:bodyPr>
          <a:lstStyle/>
          <a:p>
            <a:r>
              <a:rPr lang="en-US" dirty="0" err="1"/>
              <a:t>adversité</a:t>
            </a:r>
            <a:r>
              <a:rPr lang="en-US" dirty="0"/>
              <a:t> </a:t>
            </a:r>
          </a:p>
          <a:p>
            <a:r>
              <a:rPr lang="en-US" dirty="0" err="1"/>
              <a:t>traumatisme</a:t>
            </a:r>
            <a:r>
              <a:rPr lang="en-US" dirty="0"/>
              <a:t> </a:t>
            </a:r>
            <a:r>
              <a:rPr lang="en-US" dirty="0" err="1"/>
              <a:t>ou</a:t>
            </a:r>
            <a:r>
              <a:rPr lang="en-US" dirty="0"/>
              <a:t> </a:t>
            </a:r>
            <a:r>
              <a:rPr lang="en-US" dirty="0" err="1"/>
              <a:t>tragédie</a:t>
            </a:r>
            <a:endParaRPr lang="en-US" dirty="0"/>
          </a:p>
          <a:p>
            <a:r>
              <a:rPr lang="en-US" dirty="0"/>
              <a:t>menaces </a:t>
            </a:r>
            <a:r>
              <a:rPr lang="en-US" dirty="0" err="1"/>
              <a:t>ou</a:t>
            </a:r>
            <a:r>
              <a:rPr lang="en-US" dirty="0"/>
              <a:t> </a:t>
            </a:r>
            <a:r>
              <a:rPr lang="en-US" dirty="0" err="1"/>
              <a:t>harcèlement</a:t>
            </a:r>
            <a:endParaRPr lang="en-US" dirty="0"/>
          </a:p>
          <a:p>
            <a:r>
              <a:rPr lang="en-US" dirty="0"/>
              <a:t>stress </a:t>
            </a:r>
            <a:r>
              <a:rPr lang="en-US" dirty="0" err="1"/>
              <a:t>ou</a:t>
            </a:r>
            <a:r>
              <a:rPr lang="en-US" dirty="0"/>
              <a:t> surcharge</a:t>
            </a:r>
          </a:p>
          <a:p>
            <a:r>
              <a:rPr lang="en-US" dirty="0" err="1"/>
              <a:t>problèmes</a:t>
            </a:r>
            <a:r>
              <a:rPr lang="en-US" dirty="0"/>
              <a:t> </a:t>
            </a:r>
            <a:r>
              <a:rPr lang="en-US" dirty="0" err="1"/>
              <a:t>relationnels</a:t>
            </a:r>
            <a:endParaRPr lang="en-US" dirty="0"/>
          </a:p>
          <a:p>
            <a:r>
              <a:rPr lang="en-US" dirty="0" err="1"/>
              <a:t>problèmes</a:t>
            </a:r>
            <a:r>
              <a:rPr lang="en-US" dirty="0"/>
              <a:t> financiers</a:t>
            </a:r>
          </a:p>
          <a:p>
            <a:r>
              <a:rPr lang="en-US" dirty="0" err="1"/>
              <a:t>problèmes</a:t>
            </a:r>
            <a:r>
              <a:rPr lang="en-US" dirty="0"/>
              <a:t> de </a:t>
            </a:r>
            <a:r>
              <a:rPr lang="en-US" dirty="0" err="1"/>
              <a:t>santé</a:t>
            </a:r>
            <a:endParaRPr lang="en-US" dirty="0"/>
          </a:p>
          <a:p>
            <a:r>
              <a:rPr lang="en-US" dirty="0" err="1"/>
              <a:t>problèmes</a:t>
            </a:r>
            <a:r>
              <a:rPr lang="en-US" dirty="0"/>
              <a:t> au travail </a:t>
            </a:r>
            <a:r>
              <a:rPr lang="en-US" dirty="0" err="1"/>
              <a:t>ou</a:t>
            </a:r>
            <a:r>
              <a:rPr lang="en-US" dirty="0"/>
              <a:t> </a:t>
            </a:r>
            <a:r>
              <a:rPr lang="en-US" dirty="0" err="1"/>
              <a:t>à</a:t>
            </a:r>
            <a:r>
              <a:rPr lang="en-US" dirty="0"/>
              <a:t> </a:t>
            </a:r>
            <a:r>
              <a:rPr lang="en-US" dirty="0" err="1"/>
              <a:t>l’école</a:t>
            </a:r>
            <a:endParaRPr lang="en-US" dirty="0"/>
          </a:p>
        </p:txBody>
      </p:sp>
      <p:pic>
        <p:nvPicPr>
          <p:cNvPr id="13" name="Picture Placeholder 12">
            <a:extLst>
              <a:ext uri="{FF2B5EF4-FFF2-40B4-BE49-F238E27FC236}">
                <a16:creationId xmlns:a16="http://schemas.microsoft.com/office/drawing/2014/main" id="{8D86AC7F-F1A0-754E-8F4D-EB981AA4D5AE}"/>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7767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5EBBF7A-F532-AA4A-B128-48970696F962}"/>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13" name="Picture Placeholder 12">
            <a:extLst>
              <a:ext uri="{FF2B5EF4-FFF2-40B4-BE49-F238E27FC236}">
                <a16:creationId xmlns:a16="http://schemas.microsoft.com/office/drawing/2014/main" id="{B6F71500-3ED5-684B-B3DE-07427E4CA091}"/>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FF8E99AD-6B4E-BD40-84A5-82E2D6C5998F}"/>
              </a:ext>
            </a:extLst>
          </p:cNvPr>
          <p:cNvSpPr>
            <a:spLocks noGrp="1"/>
          </p:cNvSpPr>
          <p:nvPr>
            <p:ph type="ctrTitle"/>
          </p:nvPr>
        </p:nvSpPr>
        <p:spPr/>
        <p:txBody>
          <a:bodyPr/>
          <a:lstStyle/>
          <a:p>
            <a:r>
              <a:rPr lang="en-US" dirty="0" err="1"/>
              <a:t>Épuisement</a:t>
            </a:r>
            <a:r>
              <a:rPr lang="en-US" dirty="0"/>
              <a:t> </a:t>
            </a:r>
            <a:r>
              <a:rPr lang="en-US" dirty="0" err="1"/>
              <a:t>professionnel</a:t>
            </a:r>
            <a:br>
              <a:rPr lang="en-US" dirty="0"/>
            </a:br>
            <a:br>
              <a:rPr lang="en-US" dirty="0"/>
            </a:br>
            <a:br>
              <a:rPr lang="en-US" dirty="0"/>
            </a:br>
            <a:br>
              <a:rPr lang="en-US" dirty="0"/>
            </a:br>
            <a:endParaRPr lang="en-US" dirty="0"/>
          </a:p>
        </p:txBody>
      </p:sp>
      <p:sp>
        <p:nvSpPr>
          <p:cNvPr id="10" name="Text Placeholder 9">
            <a:extLst>
              <a:ext uri="{FF2B5EF4-FFF2-40B4-BE49-F238E27FC236}">
                <a16:creationId xmlns:a16="http://schemas.microsoft.com/office/drawing/2014/main" id="{48609D1F-BEBF-DD4F-9692-DBD487BC3EAD}"/>
              </a:ext>
            </a:extLst>
          </p:cNvPr>
          <p:cNvSpPr>
            <a:spLocks noGrp="1"/>
          </p:cNvSpPr>
          <p:nvPr>
            <p:ph type="body" sz="quarter" idx="14"/>
          </p:nvPr>
        </p:nvSpPr>
        <p:spPr>
          <a:xfrm>
            <a:off x="6681216" y="2647095"/>
            <a:ext cx="5214610" cy="3269074"/>
          </a:xfrm>
        </p:spPr>
        <p:txBody>
          <a:bodyPr/>
          <a:lstStyle/>
          <a:p>
            <a:r>
              <a:rPr lang="en-US" dirty="0" err="1"/>
              <a:t>Énergie</a:t>
            </a:r>
            <a:r>
              <a:rPr lang="en-US" dirty="0"/>
              <a:t> </a:t>
            </a:r>
            <a:r>
              <a:rPr lang="en-US" dirty="0" err="1"/>
              <a:t>mentale</a:t>
            </a:r>
            <a:r>
              <a:rPr lang="en-US" dirty="0"/>
              <a:t> </a:t>
            </a:r>
            <a:r>
              <a:rPr lang="en-US" dirty="0" err="1"/>
              <a:t>épuisée</a:t>
            </a:r>
            <a:endParaRPr lang="en-US" dirty="0"/>
          </a:p>
          <a:p>
            <a:r>
              <a:rPr lang="en-US" dirty="0"/>
              <a:t>Manque de reconnaissance</a:t>
            </a:r>
          </a:p>
          <a:p>
            <a:r>
              <a:rPr lang="en-US" dirty="0" err="1"/>
              <a:t>Déstabilisation</a:t>
            </a:r>
            <a:r>
              <a:rPr lang="en-US" dirty="0"/>
              <a:t> par </a:t>
            </a:r>
            <a:r>
              <a:rPr lang="en-US" dirty="0" err="1"/>
              <a:t>une</a:t>
            </a:r>
            <a:r>
              <a:rPr lang="en-US" dirty="0"/>
              <a:t> </a:t>
            </a:r>
            <a:r>
              <a:rPr lang="en-US" dirty="0" err="1"/>
              <a:t>trahison</a:t>
            </a:r>
            <a:endParaRPr lang="en-US" dirty="0"/>
          </a:p>
        </p:txBody>
      </p:sp>
    </p:spTree>
    <p:extLst>
      <p:ext uri="{BB962C8B-B14F-4D97-AF65-F5344CB8AC3E}">
        <p14:creationId xmlns:p14="http://schemas.microsoft.com/office/powerpoint/2010/main" val="56340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154EC1-7B50-A94B-8EC0-1C2823C599B5}"/>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9" name="Picture Placeholder 8">
            <a:extLst>
              <a:ext uri="{FF2B5EF4-FFF2-40B4-BE49-F238E27FC236}">
                <a16:creationId xmlns:a16="http://schemas.microsoft.com/office/drawing/2014/main" id="{01E47FD7-FEE8-1043-8400-41D04FE7606E}"/>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125A9BE-C098-4343-92F9-F6ABFAD7BE4B}"/>
              </a:ext>
            </a:extLst>
          </p:cNvPr>
          <p:cNvSpPr>
            <a:spLocks noGrp="1"/>
          </p:cNvSpPr>
          <p:nvPr>
            <p:ph type="ctrTitle"/>
          </p:nvPr>
        </p:nvSpPr>
        <p:spPr/>
        <p:txBody>
          <a:bodyPr/>
          <a:lstStyle/>
          <a:p>
            <a:r>
              <a:rPr lang="en-US" dirty="0"/>
              <a:t>Incident </a:t>
            </a:r>
            <a:r>
              <a:rPr lang="en-US" dirty="0" err="1"/>
              <a:t>traumatique</a:t>
            </a:r>
            <a:endParaRPr lang="en-US" dirty="0"/>
          </a:p>
        </p:txBody>
      </p:sp>
      <p:sp>
        <p:nvSpPr>
          <p:cNvPr id="4" name="Text Placeholder 3">
            <a:extLst>
              <a:ext uri="{FF2B5EF4-FFF2-40B4-BE49-F238E27FC236}">
                <a16:creationId xmlns:a16="http://schemas.microsoft.com/office/drawing/2014/main" id="{C7FE48FD-4D7E-1A49-A437-557019F50AF3}"/>
              </a:ext>
            </a:extLst>
          </p:cNvPr>
          <p:cNvSpPr>
            <a:spLocks noGrp="1"/>
          </p:cNvSpPr>
          <p:nvPr>
            <p:ph type="body" sz="quarter" idx="14"/>
          </p:nvPr>
        </p:nvSpPr>
        <p:spPr/>
        <p:txBody>
          <a:bodyPr/>
          <a:lstStyle/>
          <a:p>
            <a:r>
              <a:rPr lang="en-US" dirty="0"/>
              <a:t>Impuissance</a:t>
            </a:r>
          </a:p>
          <a:p>
            <a:r>
              <a:rPr lang="en-US" dirty="0" err="1"/>
              <a:t>Cruauté</a:t>
            </a:r>
            <a:r>
              <a:rPr lang="en-US" dirty="0"/>
              <a:t> </a:t>
            </a:r>
            <a:r>
              <a:rPr lang="en-US" dirty="0" err="1"/>
              <a:t>délibérée</a:t>
            </a:r>
            <a:r>
              <a:rPr lang="en-US" dirty="0"/>
              <a:t>/</a:t>
            </a:r>
            <a:r>
              <a:rPr lang="en-US" dirty="0" err="1"/>
              <a:t>blâme</a:t>
            </a:r>
            <a:endParaRPr lang="en-US" dirty="0"/>
          </a:p>
          <a:p>
            <a:r>
              <a:rPr lang="en-US" dirty="0"/>
              <a:t>Situation </a:t>
            </a:r>
            <a:r>
              <a:rPr lang="en-US" dirty="0" err="1"/>
              <a:t>inattendue</a:t>
            </a:r>
            <a:endParaRPr lang="en-US" dirty="0"/>
          </a:p>
        </p:txBody>
      </p:sp>
    </p:spTree>
    <p:extLst>
      <p:ext uri="{BB962C8B-B14F-4D97-AF65-F5344CB8AC3E}">
        <p14:creationId xmlns:p14="http://schemas.microsoft.com/office/powerpoint/2010/main" val="2944366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99A021-AB1E-E44D-A0FC-1C5FAA9714DB}"/>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a:p>
        </p:txBody>
      </p:sp>
      <p:pic>
        <p:nvPicPr>
          <p:cNvPr id="7" name="Picture Placeholder 6">
            <a:extLst>
              <a:ext uri="{FF2B5EF4-FFF2-40B4-BE49-F238E27FC236}">
                <a16:creationId xmlns:a16="http://schemas.microsoft.com/office/drawing/2014/main" id="{128BAE09-B84B-104C-8BBF-F489C2C33252}"/>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699D148-8532-8A4B-BC95-890A66645759}"/>
              </a:ext>
            </a:extLst>
          </p:cNvPr>
          <p:cNvSpPr>
            <a:spLocks noGrp="1"/>
          </p:cNvSpPr>
          <p:nvPr>
            <p:ph type="ctrTitle"/>
          </p:nvPr>
        </p:nvSpPr>
        <p:spPr/>
        <p:txBody>
          <a:bodyPr/>
          <a:lstStyle/>
          <a:p>
            <a:r>
              <a:rPr lang="en-US" dirty="0" err="1"/>
              <a:t>Conflit</a:t>
            </a:r>
            <a:r>
              <a:rPr lang="en-US" dirty="0"/>
              <a:t> </a:t>
            </a:r>
            <a:r>
              <a:rPr lang="en-US" dirty="0" err="1"/>
              <a:t>ou</a:t>
            </a:r>
            <a:r>
              <a:rPr lang="en-US" dirty="0"/>
              <a:t> intimidation</a:t>
            </a:r>
          </a:p>
        </p:txBody>
      </p:sp>
      <p:sp>
        <p:nvSpPr>
          <p:cNvPr id="4" name="Text Placeholder 3">
            <a:extLst>
              <a:ext uri="{FF2B5EF4-FFF2-40B4-BE49-F238E27FC236}">
                <a16:creationId xmlns:a16="http://schemas.microsoft.com/office/drawing/2014/main" id="{83323BC9-087C-884A-BEFB-8DBACE05AF96}"/>
              </a:ext>
            </a:extLst>
          </p:cNvPr>
          <p:cNvSpPr>
            <a:spLocks noGrp="1"/>
          </p:cNvSpPr>
          <p:nvPr>
            <p:ph type="body" sz="quarter" idx="14"/>
          </p:nvPr>
        </p:nvSpPr>
        <p:spPr/>
        <p:txBody>
          <a:bodyPr/>
          <a:lstStyle/>
          <a:p>
            <a:r>
              <a:rPr lang="en-US" dirty="0" err="1"/>
              <a:t>Jugements</a:t>
            </a:r>
            <a:r>
              <a:rPr lang="en-US" dirty="0"/>
              <a:t> non </a:t>
            </a:r>
            <a:r>
              <a:rPr lang="en-US" dirty="0" err="1"/>
              <a:t>fondés</a:t>
            </a:r>
            <a:endParaRPr lang="en-US" dirty="0"/>
          </a:p>
          <a:p>
            <a:r>
              <a:rPr lang="en-US" dirty="0" err="1"/>
              <a:t>Cruauté</a:t>
            </a:r>
            <a:endParaRPr lang="en-US" dirty="0"/>
          </a:p>
          <a:p>
            <a:r>
              <a:rPr lang="en-US" dirty="0"/>
              <a:t>Perceptions </a:t>
            </a:r>
            <a:r>
              <a:rPr lang="en-US" dirty="0" err="1"/>
              <a:t>erronées</a:t>
            </a:r>
            <a:endParaRPr lang="en-US" dirty="0"/>
          </a:p>
        </p:txBody>
      </p:sp>
    </p:spTree>
    <p:extLst>
      <p:ext uri="{BB962C8B-B14F-4D97-AF65-F5344CB8AC3E}">
        <p14:creationId xmlns:p14="http://schemas.microsoft.com/office/powerpoint/2010/main" val="9888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C7242-78A2-A047-8C51-B55ED27F53C4}"/>
              </a:ext>
            </a:extLst>
          </p:cNvPr>
          <p:cNvSpPr>
            <a:spLocks noGrp="1"/>
          </p:cNvSpPr>
          <p:nvPr>
            <p:ph type="title"/>
          </p:nvPr>
        </p:nvSpPr>
        <p:spPr>
          <a:xfrm>
            <a:off x="384048" y="309282"/>
            <a:ext cx="11420856" cy="605118"/>
          </a:xfrm>
        </p:spPr>
        <p:txBody>
          <a:bodyPr>
            <a:normAutofit/>
          </a:bodyPr>
          <a:lstStyle/>
          <a:p>
            <a:r>
              <a:rPr lang="en-US" dirty="0" err="1"/>
              <a:t>Éléments</a:t>
            </a:r>
            <a:r>
              <a:rPr lang="en-US" dirty="0"/>
              <a:t> </a:t>
            </a:r>
            <a:r>
              <a:rPr lang="en-US" dirty="0" err="1"/>
              <a:t>communs</a:t>
            </a:r>
            <a:r>
              <a:rPr lang="en-US" dirty="0"/>
              <a:t> qui </a:t>
            </a:r>
            <a:r>
              <a:rPr lang="en-US" dirty="0" err="1"/>
              <a:t>peuvent</a:t>
            </a:r>
            <a:r>
              <a:rPr lang="en-US" dirty="0"/>
              <a:t> nous </a:t>
            </a:r>
            <a:r>
              <a:rPr lang="en-US" dirty="0" err="1"/>
              <a:t>briser</a:t>
            </a:r>
            <a:endParaRPr lang="en-US" dirty="0"/>
          </a:p>
        </p:txBody>
      </p:sp>
      <p:sp>
        <p:nvSpPr>
          <p:cNvPr id="12" name="TextBox 11">
            <a:extLst>
              <a:ext uri="{FF2B5EF4-FFF2-40B4-BE49-F238E27FC236}">
                <a16:creationId xmlns:a16="http://schemas.microsoft.com/office/drawing/2014/main" id="{81ECE8EC-3EC1-DA49-BB9E-F4E9F9EA0ED8}"/>
              </a:ext>
            </a:extLst>
          </p:cNvPr>
          <p:cNvSpPr txBox="1"/>
          <p:nvPr/>
        </p:nvSpPr>
        <p:spPr>
          <a:xfrm>
            <a:off x="3369818" y="1548884"/>
            <a:ext cx="2136874" cy="85542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4000" dirty="0" err="1">
                <a:solidFill>
                  <a:srgbClr val="505348"/>
                </a:solidFill>
              </a:rPr>
              <a:t>cruauté</a:t>
            </a:r>
            <a:endParaRPr kumimoji="0" lang="en-US" sz="4000" b="0" i="0" u="none" strike="noStrike" kern="1200" cap="none" spc="0" normalizeH="0" baseline="0" noProof="0" dirty="0">
              <a:ln>
                <a:noFill/>
              </a:ln>
              <a:solidFill>
                <a:srgbClr val="505348"/>
              </a:solidFill>
              <a:effectLst/>
              <a:uLnTx/>
              <a:uFillTx/>
              <a:latin typeface="+mn-lt"/>
              <a:ea typeface="+mn-ea"/>
              <a:cs typeface="+mn-cs"/>
            </a:endParaRPr>
          </a:p>
        </p:txBody>
      </p:sp>
      <p:sp>
        <p:nvSpPr>
          <p:cNvPr id="15" name="TextBox 14">
            <a:extLst>
              <a:ext uri="{FF2B5EF4-FFF2-40B4-BE49-F238E27FC236}">
                <a16:creationId xmlns:a16="http://schemas.microsoft.com/office/drawing/2014/main" id="{67FA7EBD-2055-6B49-B26A-146E68C89648}"/>
              </a:ext>
            </a:extLst>
          </p:cNvPr>
          <p:cNvSpPr txBox="1"/>
          <p:nvPr/>
        </p:nvSpPr>
        <p:spPr>
          <a:xfrm>
            <a:off x="5506692" y="1805557"/>
            <a:ext cx="2631776" cy="5987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2800" dirty="0">
                <a:solidFill>
                  <a:srgbClr val="999C8D"/>
                </a:solidFill>
              </a:rPr>
              <a:t>impuissant</a:t>
            </a:r>
            <a:endParaRPr kumimoji="0" lang="en-US" sz="2800" b="0" i="0" u="none" strike="noStrike" kern="1200" cap="none" spc="0" normalizeH="0" baseline="0" noProof="0" dirty="0">
              <a:ln>
                <a:noFill/>
              </a:ln>
              <a:solidFill>
                <a:srgbClr val="999C8D"/>
              </a:solidFill>
              <a:effectLst/>
              <a:uLnTx/>
              <a:uFillTx/>
              <a:latin typeface="+mn-lt"/>
              <a:ea typeface="+mn-ea"/>
              <a:cs typeface="+mn-cs"/>
            </a:endParaRPr>
          </a:p>
        </p:txBody>
      </p:sp>
      <p:sp>
        <p:nvSpPr>
          <p:cNvPr id="18" name="TextBox 17">
            <a:extLst>
              <a:ext uri="{FF2B5EF4-FFF2-40B4-BE49-F238E27FC236}">
                <a16:creationId xmlns:a16="http://schemas.microsoft.com/office/drawing/2014/main" id="{F66F1827-06B8-DA49-863E-E5490560064C}"/>
              </a:ext>
            </a:extLst>
          </p:cNvPr>
          <p:cNvSpPr txBox="1"/>
          <p:nvPr/>
        </p:nvSpPr>
        <p:spPr>
          <a:xfrm>
            <a:off x="888726" y="1970358"/>
            <a:ext cx="5737682" cy="117621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b" anchorCtr="0">
            <a:spAutoFit/>
          </a:bodyPr>
          <a:lstStyle/>
          <a:p>
            <a:pPr algn="ctr">
              <a:lnSpc>
                <a:spcPct val="160000"/>
              </a:lnSpc>
            </a:pPr>
            <a:r>
              <a:rPr lang="en-US" sz="5500" dirty="0" err="1">
                <a:solidFill>
                  <a:srgbClr val="007E7F"/>
                </a:solidFill>
              </a:rPr>
              <a:t>fausse</a:t>
            </a:r>
            <a:r>
              <a:rPr lang="en-US" sz="5500" dirty="0">
                <a:solidFill>
                  <a:srgbClr val="007E7F"/>
                </a:solidFill>
              </a:rPr>
              <a:t> perception</a:t>
            </a:r>
            <a:endParaRPr kumimoji="0" lang="en-US" sz="5500" b="0" i="0" u="none" strike="noStrike" kern="1200" cap="none" spc="0" normalizeH="0" baseline="0" noProof="0" dirty="0">
              <a:ln>
                <a:noFill/>
              </a:ln>
              <a:solidFill>
                <a:srgbClr val="007E7F"/>
              </a:solidFill>
              <a:effectLst/>
              <a:uLnTx/>
              <a:uFillTx/>
              <a:latin typeface="+mn-lt"/>
              <a:ea typeface="+mn-ea"/>
              <a:cs typeface="+mn-cs"/>
            </a:endParaRPr>
          </a:p>
        </p:txBody>
      </p:sp>
      <p:sp>
        <p:nvSpPr>
          <p:cNvPr id="11" name="TextBox 10">
            <a:extLst>
              <a:ext uri="{FF2B5EF4-FFF2-40B4-BE49-F238E27FC236}">
                <a16:creationId xmlns:a16="http://schemas.microsoft.com/office/drawing/2014/main" id="{0EF27877-E638-7D48-85BD-27E0149A3CC0}"/>
              </a:ext>
            </a:extLst>
          </p:cNvPr>
          <p:cNvSpPr txBox="1"/>
          <p:nvPr/>
        </p:nvSpPr>
        <p:spPr>
          <a:xfrm>
            <a:off x="7107800" y="2240048"/>
            <a:ext cx="3744229" cy="85542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4000" dirty="0">
                <a:solidFill>
                  <a:schemeClr val="tx1"/>
                </a:solidFill>
              </a:rPr>
              <a:t>pris par surprise</a:t>
            </a: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a:extLst>
              <a:ext uri="{FF2B5EF4-FFF2-40B4-BE49-F238E27FC236}">
                <a16:creationId xmlns:a16="http://schemas.microsoft.com/office/drawing/2014/main" id="{6C4125DA-7FD9-8448-BEBB-2C34813EBE3F}"/>
              </a:ext>
            </a:extLst>
          </p:cNvPr>
          <p:cNvSpPr txBox="1"/>
          <p:nvPr/>
        </p:nvSpPr>
        <p:spPr>
          <a:xfrm>
            <a:off x="2070132" y="2407446"/>
            <a:ext cx="8474228" cy="171078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8000" dirty="0" err="1">
                <a:solidFill>
                  <a:srgbClr val="5E59A2"/>
                </a:solidFill>
              </a:rPr>
              <a:t>laissé</a:t>
            </a:r>
            <a:r>
              <a:rPr lang="en-US" sz="8000" dirty="0">
                <a:solidFill>
                  <a:srgbClr val="5E59A2"/>
                </a:solidFill>
              </a:rPr>
              <a:t> </a:t>
            </a:r>
            <a:r>
              <a:rPr lang="en-US" sz="8000" dirty="0" err="1">
                <a:solidFill>
                  <a:srgbClr val="5E59A2"/>
                </a:solidFill>
              </a:rPr>
              <a:t>à</a:t>
            </a:r>
            <a:r>
              <a:rPr lang="en-US" sz="8000" dirty="0">
                <a:solidFill>
                  <a:srgbClr val="5E59A2"/>
                </a:solidFill>
              </a:rPr>
              <a:t> </a:t>
            </a:r>
            <a:r>
              <a:rPr lang="en-US" sz="8000" dirty="0" err="1">
                <a:solidFill>
                  <a:srgbClr val="5E59A2"/>
                </a:solidFill>
              </a:rPr>
              <a:t>soi-même</a:t>
            </a:r>
            <a:endParaRPr kumimoji="0" lang="en-US" sz="8000" b="0" i="0" u="none" strike="noStrike" kern="1200" cap="none" spc="0" normalizeH="0" baseline="0" noProof="0" dirty="0">
              <a:ln>
                <a:noFill/>
              </a:ln>
              <a:solidFill>
                <a:srgbClr val="5E59A2"/>
              </a:solidFill>
              <a:effectLst/>
              <a:uLnTx/>
              <a:uFillTx/>
              <a:latin typeface="+mn-lt"/>
              <a:ea typeface="+mn-ea"/>
              <a:cs typeface="+mn-cs"/>
            </a:endParaRPr>
          </a:p>
        </p:txBody>
      </p:sp>
      <p:sp>
        <p:nvSpPr>
          <p:cNvPr id="16" name="TextBox 15">
            <a:extLst>
              <a:ext uri="{FF2B5EF4-FFF2-40B4-BE49-F238E27FC236}">
                <a16:creationId xmlns:a16="http://schemas.microsoft.com/office/drawing/2014/main" id="{419B1268-C564-C94D-9A1B-89DE78A94571}"/>
              </a:ext>
            </a:extLst>
          </p:cNvPr>
          <p:cNvSpPr txBox="1"/>
          <p:nvPr/>
        </p:nvSpPr>
        <p:spPr>
          <a:xfrm>
            <a:off x="3426913" y="3921017"/>
            <a:ext cx="1671298" cy="68435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3200" dirty="0" err="1">
                <a:solidFill>
                  <a:srgbClr val="999C8D"/>
                </a:solidFill>
              </a:rPr>
              <a:t>accablé</a:t>
            </a:r>
            <a:endParaRPr kumimoji="0" lang="en-US" sz="3200" b="0" i="0" u="none" strike="noStrike" kern="1200" cap="none" spc="0" normalizeH="0" baseline="0" noProof="0" dirty="0">
              <a:ln>
                <a:noFill/>
              </a:ln>
              <a:solidFill>
                <a:srgbClr val="999C8D"/>
              </a:solidFill>
              <a:effectLst/>
              <a:uLnTx/>
              <a:uFillTx/>
              <a:latin typeface="+mn-lt"/>
              <a:ea typeface="+mn-ea"/>
              <a:cs typeface="+mn-cs"/>
            </a:endParaRPr>
          </a:p>
        </p:txBody>
      </p:sp>
      <p:sp>
        <p:nvSpPr>
          <p:cNvPr id="4" name="TextBox 3">
            <a:extLst>
              <a:ext uri="{FF2B5EF4-FFF2-40B4-BE49-F238E27FC236}">
                <a16:creationId xmlns:a16="http://schemas.microsoft.com/office/drawing/2014/main" id="{557D80EF-F87D-DE4A-A0B1-36A78A484083}"/>
              </a:ext>
            </a:extLst>
          </p:cNvPr>
          <p:cNvSpPr txBox="1"/>
          <p:nvPr/>
        </p:nvSpPr>
        <p:spPr>
          <a:xfrm>
            <a:off x="6194540" y="3548331"/>
            <a:ext cx="3545037" cy="106926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b" anchorCtr="0">
            <a:spAutoFit/>
          </a:bodyPr>
          <a:lstStyle/>
          <a:p>
            <a:pPr algn="ctr">
              <a:lnSpc>
                <a:spcPct val="160000"/>
              </a:lnSpc>
            </a:pPr>
            <a:r>
              <a:rPr lang="en-US" sz="5000" dirty="0" err="1">
                <a:solidFill>
                  <a:srgbClr val="007E7F"/>
                </a:solidFill>
              </a:rPr>
              <a:t>inattendu</a:t>
            </a:r>
            <a:endParaRPr kumimoji="0" lang="en-US" sz="5000" b="0" i="0" u="none" strike="noStrike" kern="1200" cap="none" spc="0" normalizeH="0" baseline="0" noProof="0" dirty="0">
              <a:ln>
                <a:noFill/>
              </a:ln>
              <a:solidFill>
                <a:srgbClr val="007E7F"/>
              </a:solidFill>
              <a:effectLst/>
              <a:uLnTx/>
              <a:uFillTx/>
              <a:latin typeface="+mn-lt"/>
              <a:ea typeface="+mn-ea"/>
              <a:cs typeface="+mn-cs"/>
            </a:endParaRPr>
          </a:p>
        </p:txBody>
      </p:sp>
      <p:sp>
        <p:nvSpPr>
          <p:cNvPr id="13" name="TextBox 12">
            <a:extLst>
              <a:ext uri="{FF2B5EF4-FFF2-40B4-BE49-F238E27FC236}">
                <a16:creationId xmlns:a16="http://schemas.microsoft.com/office/drawing/2014/main" id="{81B1B7F6-87C1-C147-AD15-744C14237926}"/>
              </a:ext>
            </a:extLst>
          </p:cNvPr>
          <p:cNvSpPr txBox="1"/>
          <p:nvPr/>
        </p:nvSpPr>
        <p:spPr>
          <a:xfrm>
            <a:off x="1761481" y="4249535"/>
            <a:ext cx="3766542" cy="102649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4800" dirty="0">
                <a:solidFill>
                  <a:schemeClr val="tx1"/>
                </a:solidFill>
              </a:rPr>
              <a:t>suppositions</a:t>
            </a:r>
            <a:endParaRPr kumimoji="0" lang="en-US" sz="4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a:extLst>
              <a:ext uri="{FF2B5EF4-FFF2-40B4-BE49-F238E27FC236}">
                <a16:creationId xmlns:a16="http://schemas.microsoft.com/office/drawing/2014/main" id="{7FF2D1D2-4F23-C64C-BAE2-D7EE384CD3A7}"/>
              </a:ext>
            </a:extLst>
          </p:cNvPr>
          <p:cNvSpPr txBox="1"/>
          <p:nvPr/>
        </p:nvSpPr>
        <p:spPr>
          <a:xfrm>
            <a:off x="6822580" y="4605372"/>
            <a:ext cx="2631776" cy="42768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2000" dirty="0">
                <a:solidFill>
                  <a:srgbClr val="5E59A2"/>
                </a:solidFill>
              </a:rPr>
              <a:t>sous-</a:t>
            </a:r>
            <a:r>
              <a:rPr lang="en-US" sz="2000" dirty="0" err="1">
                <a:solidFill>
                  <a:srgbClr val="5E59A2"/>
                </a:solidFill>
              </a:rPr>
              <a:t>estimé</a:t>
            </a:r>
            <a:endParaRPr kumimoji="0" lang="en-US" sz="2000" b="0" i="0" u="none" strike="noStrike" kern="1200" cap="none" spc="0" normalizeH="0" baseline="0" noProof="0" dirty="0">
              <a:ln>
                <a:noFill/>
              </a:ln>
              <a:solidFill>
                <a:srgbClr val="5E59A2"/>
              </a:solidFill>
              <a:effectLst/>
              <a:uLnTx/>
              <a:uFillTx/>
              <a:latin typeface="+mn-lt"/>
              <a:ea typeface="+mn-ea"/>
              <a:cs typeface="+mn-cs"/>
            </a:endParaRPr>
          </a:p>
        </p:txBody>
      </p:sp>
      <p:sp>
        <p:nvSpPr>
          <p:cNvPr id="14" name="TextBox 13">
            <a:extLst>
              <a:ext uri="{FF2B5EF4-FFF2-40B4-BE49-F238E27FC236}">
                <a16:creationId xmlns:a16="http://schemas.microsoft.com/office/drawing/2014/main" id="{59262497-03B8-425E-8628-DD90C6B0F142}"/>
              </a:ext>
            </a:extLst>
          </p:cNvPr>
          <p:cNvSpPr txBox="1"/>
          <p:nvPr/>
        </p:nvSpPr>
        <p:spPr>
          <a:xfrm>
            <a:off x="384048" y="3963785"/>
            <a:ext cx="2631776" cy="59881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vert="horz" wrap="square" lIns="0" tIns="0" rIns="0" bIns="0" rtlCol="0" anchor="ctr" anchorCtr="0">
            <a:spAutoFit/>
          </a:bodyPr>
          <a:lstStyle/>
          <a:p>
            <a:pPr algn="ctr">
              <a:lnSpc>
                <a:spcPct val="160000"/>
              </a:lnSpc>
            </a:pPr>
            <a:r>
              <a:rPr lang="en-US" sz="2800" dirty="0">
                <a:solidFill>
                  <a:srgbClr val="5E59A2"/>
                </a:solidFill>
              </a:rPr>
              <a:t>incertitude</a:t>
            </a:r>
            <a:endParaRPr kumimoji="0" lang="en-US" sz="2000" b="0" i="0" u="none" strike="noStrike" kern="1200" cap="none" spc="0" normalizeH="0" baseline="0" noProof="0" dirty="0">
              <a:ln>
                <a:noFill/>
              </a:ln>
              <a:solidFill>
                <a:srgbClr val="5E59A2"/>
              </a:solidFill>
              <a:effectLst/>
              <a:uLnTx/>
              <a:uFillTx/>
              <a:latin typeface="+mn-lt"/>
              <a:ea typeface="+mn-ea"/>
              <a:cs typeface="+mn-cs"/>
            </a:endParaRPr>
          </a:p>
        </p:txBody>
      </p:sp>
    </p:spTree>
    <p:extLst>
      <p:ext uri="{BB962C8B-B14F-4D97-AF65-F5344CB8AC3E}">
        <p14:creationId xmlns:p14="http://schemas.microsoft.com/office/powerpoint/2010/main" val="3160569226"/>
      </p:ext>
    </p:extLst>
  </p:cSld>
  <p:clrMapOvr>
    <a:masterClrMapping/>
  </p:clrMapOvr>
</p:sld>
</file>

<file path=ppt/theme/theme1.xml><?xml version="1.0" encoding="utf-8"?>
<a:theme xmlns:a="http://schemas.openxmlformats.org/drawingml/2006/main" name="Office Theme">
  <a:themeElements>
    <a:clrScheme name="CanadaLife-May2019">
      <a:dk1>
        <a:srgbClr val="515349"/>
      </a:dk1>
      <a:lt1>
        <a:srgbClr val="FFFFFF"/>
      </a:lt1>
      <a:dk2>
        <a:srgbClr val="BA0C2F"/>
      </a:dk2>
      <a:lt2>
        <a:srgbClr val="E2E2DF"/>
      </a:lt2>
      <a:accent1>
        <a:srgbClr val="007E7F"/>
      </a:accent1>
      <a:accent2>
        <a:srgbClr val="838271"/>
      </a:accent2>
      <a:accent3>
        <a:srgbClr val="862633"/>
      </a:accent3>
      <a:accent4>
        <a:srgbClr val="007CBF"/>
      </a:accent4>
      <a:accent5>
        <a:srgbClr val="00BDF1"/>
      </a:accent5>
      <a:accent6>
        <a:srgbClr val="5F59A2"/>
      </a:accent6>
      <a:hlink>
        <a:srgbClr val="BA0C2F"/>
      </a:hlink>
      <a:folHlink>
        <a:srgbClr val="007C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lIns="182880" tIns="182880" rIns="182880" bIns="182880" rtlCol="0" anchor="t" anchorCtr="0">
        <a:normAutofit fontScale="77500" lnSpcReduction="20000"/>
      </a:bodyPr>
      <a:lstStyle>
        <a:defPPr marL="0" marR="0" indent="0" algn="ctr" defTabSz="914400" rtl="0" eaLnBrk="1" fontAlgn="auto" latinLnBrk="0" hangingPunct="1">
          <a:lnSpc>
            <a:spcPct val="160000"/>
          </a:lnSpc>
          <a:spcBef>
            <a:spcPts val="0"/>
          </a:spcBef>
          <a:spcAft>
            <a:spcPts val="0"/>
          </a:spcAft>
          <a:buClrTx/>
          <a:buSzTx/>
          <a:buFontTx/>
          <a:buNone/>
          <a:tabLst/>
          <a:defRPr kumimoji="0" sz="3200" b="0" i="0" u="none" strike="noStrike" kern="1200" cap="none" spc="0" normalizeH="0" baseline="0" noProof="0" dirty="0" smtClean="0">
            <a:ln>
              <a:noFill/>
            </a:ln>
            <a:solidFill>
              <a:schemeClr val="tx1"/>
            </a:solidFill>
            <a:effectLst/>
            <a:uLnTx/>
            <a:uFillTx/>
            <a:latin typeface="+mn-lt"/>
            <a:ea typeface="+mn-ea"/>
            <a:cs typeface="+mn-cs"/>
          </a:defRPr>
        </a:defPPr>
      </a:lstStyle>
      <a:style>
        <a:lnRef idx="3">
          <a:schemeClr val="lt1"/>
        </a:lnRef>
        <a:fillRef idx="1">
          <a:schemeClr val="accent2"/>
        </a:fillRef>
        <a:effectRef idx="1">
          <a:schemeClr val="accent2"/>
        </a:effectRef>
        <a:fontRef idx="minor">
          <a:schemeClr val="lt1"/>
        </a:fontRef>
      </a:style>
    </a:txDef>
  </a:objectDefaults>
  <a:extraClrSchemeLst/>
  <a:extLst>
    <a:ext uri="{05A4C25C-085E-4340-85A3-A5531E510DB2}">
      <thm15:themeFamily xmlns:thm15="http://schemas.microsoft.com/office/thememl/2012/main" name="Presentation5" id="{9972A7C9-27F8-DF43-9AFE-B287D21EE71E}" vid="{A3A768D9-158A-2749-B8C9-D9CAF57717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nitiativeName xmlns="997a95da-3068-438f-ad92-afd1bcb7a315" xsi:nil="true"/>
    <ChargeCode xmlns="997a95da-3068-438f-ad92-afd1bcb7a315" xsi:nil="true"/>
    <SharedWithUsers xmlns="8d7ebdcc-648a-41f2-b902-fdb3b6a2ed4f">
      <UserInfo>
        <DisplayName/>
        <AccountId xsi:nil="true"/>
        <AccountType/>
      </UserInfo>
    </SharedWithUsers>
    <Approvers xmlns="5f3eb30c-1ad0-4f36-ac19-08c10d0f006a"/>
    <_Status xmlns="http://schemas.microsoft.com/sharepoint/v3/fields">Preview</_Status>
    <Batch xmlns="5f3eb30c-1ad0-4f36-ac19-08c10d0f006a">-</Batch>
    <Proofreaders xmlns="5f3eb30c-1ad0-4f36-ac19-08c10d0f006a">
      <Value>N/A</Value>
    </Proofreaders>
    <_Flow_SignoffStatus xmlns="5f3eb30c-1ad0-4f36-ac19-08c10d0f006a" xsi:nil="true"/>
    <Web_x0020_Section xmlns="8d7ebdcc-648a-41f2-b902-fdb3b6a2ed4f">WSMH - About WSMH</Web_x0020_Sec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CCC95A28CC5F4DB42ED30D5D17E27A" ma:contentTypeVersion="21" ma:contentTypeDescription="Create a new document." ma:contentTypeScope="" ma:versionID="20c03f640d25a331a486406f3e8d40d0">
  <xsd:schema xmlns:xsd="http://www.w3.org/2001/XMLSchema" xmlns:xs="http://www.w3.org/2001/XMLSchema" xmlns:p="http://schemas.microsoft.com/office/2006/metadata/properties" xmlns:ns2="997a95da-3068-438f-ad92-afd1bcb7a315" xmlns:ns3="5f3eb30c-1ad0-4f36-ac19-08c10d0f006a" xmlns:ns4="http://schemas.microsoft.com/sharepoint/v3/fields" xmlns:ns5="8d7ebdcc-648a-41f2-b902-fdb3b6a2ed4f" targetNamespace="http://schemas.microsoft.com/office/2006/metadata/properties" ma:root="true" ma:fieldsID="fbc785f3591ed0d9e7bdcb5b42a5dcf7" ns2:_="" ns3:_="" ns4:_="" ns5:_="">
    <xsd:import namespace="997a95da-3068-438f-ad92-afd1bcb7a315"/>
    <xsd:import namespace="5f3eb30c-1ad0-4f36-ac19-08c10d0f006a"/>
    <xsd:import namespace="http://schemas.microsoft.com/sharepoint/v3/fields"/>
    <xsd:import namespace="8d7ebdcc-648a-41f2-b902-fdb3b6a2ed4f"/>
    <xsd:element name="properties">
      <xsd:complexType>
        <xsd:sequence>
          <xsd:element name="documentManagement">
            <xsd:complexType>
              <xsd:all>
                <xsd:element ref="ns2:InitiativeName" minOccurs="0"/>
                <xsd:element ref="ns2:ChargeCode" minOccurs="0"/>
                <xsd:element ref="ns3:MediaServiceAutoTags" minOccurs="0"/>
                <xsd:element ref="ns3:MediaServiceGenerationTime" minOccurs="0"/>
                <xsd:element ref="ns3:MediaServiceEventHashCode" minOccurs="0"/>
                <xsd:element ref="ns4:_Status" minOccurs="0"/>
                <xsd:element ref="ns5:Web_x0020_Section"/>
                <xsd:element ref="ns3:Approvers" minOccurs="0"/>
                <xsd:element ref="ns3:Batch" minOccurs="0"/>
                <xsd:element ref="ns3:Proofreaders" minOccurs="0"/>
                <xsd:element ref="ns3:MediaServiceOCR" minOccurs="0"/>
                <xsd:element ref="ns5:SharedWithUsers" minOccurs="0"/>
                <xsd:element ref="ns5:SharedWithDetails" minOccurs="0"/>
                <xsd:element ref="ns3:MediaServiceDateTaken" minOccurs="0"/>
                <xsd:element ref="ns3:MediaServiceLocation" minOccurs="0"/>
                <xsd:element ref="ns3:MediaServiceMetadata" minOccurs="0"/>
                <xsd:element ref="ns3:MediaServiceFastMetadata" minOccurs="0"/>
                <xsd:element ref="ns3:MediaServiceAutoKeyPoints" minOccurs="0"/>
                <xsd:element ref="ns3:MediaServiceKeyPoint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a95da-3068-438f-ad92-afd1bcb7a315" elementFormDefault="qualified">
    <xsd:import namespace="http://schemas.microsoft.com/office/2006/documentManagement/types"/>
    <xsd:import namespace="http://schemas.microsoft.com/office/infopath/2007/PartnerControls"/>
    <xsd:element name="InitiativeName" ma:index="8" nillable="true" ma:displayName="InitiativeName" ma:internalName="InitiativeName">
      <xsd:simpleType>
        <xsd:restriction base="dms:Text">
          <xsd:maxLength value="255"/>
        </xsd:restriction>
      </xsd:simpleType>
    </xsd:element>
    <xsd:element name="ChargeCode" ma:index="9" nillable="true" ma:displayName="ChargeCode" ma:internalName="ChargeCod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3eb30c-1ad0-4f36-ac19-08c10d0f006a"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Approvers" ma:index="17" nillable="true" ma:displayName="Approvers" ma:internalName="Approvers">
      <xsd:complexType>
        <xsd:complexContent>
          <xsd:extension base="dms:MultiChoice">
            <xsd:sequence>
              <xsd:element name="Value" maxOccurs="unbounded" minOccurs="0" nillable="true">
                <xsd:simpleType>
                  <xsd:restriction base="dms:Choice">
                    <xsd:enumeration value="Jamie Horyski"/>
                    <xsd:enumeration value="Christine Hildebrand"/>
                    <xsd:enumeration value="Lise D'Andrea"/>
                    <xsd:enumeration value="Diane Bezdikian"/>
                    <xsd:enumeration value="None Required"/>
                  </xsd:restriction>
                </xsd:simpleType>
              </xsd:element>
            </xsd:sequence>
          </xsd:extension>
        </xsd:complexContent>
      </xsd:complexType>
    </xsd:element>
    <xsd:element name="Batch" ma:index="18" nillable="true" ma:displayName="Batch" ma:default="-" ma:format="Dropdown" ma:internalName="Batch">
      <xsd:simpleType>
        <xsd:restriction base="dms:Choice">
          <xsd:enumeration value="-"/>
          <xsd:enumeration value="Batch 1"/>
          <xsd:enumeration value="Batch 2"/>
          <xsd:enumeration value="Batch 3"/>
          <xsd:enumeration value="Batch 4"/>
          <xsd:enumeration value="Batch 5"/>
          <xsd:enumeration value="Batch 6"/>
          <xsd:enumeration value="Monthly Update"/>
          <xsd:enumeration value="Special Update"/>
        </xsd:restriction>
      </xsd:simpleType>
    </xsd:element>
    <xsd:element name="Proofreaders" ma:index="19" nillable="true" ma:displayName="Proofreaders" ma:default="N/A" ma:internalName="Proofreaders">
      <xsd:complexType>
        <xsd:complexContent>
          <xsd:extension base="dms:MultiChoice">
            <xsd:sequence>
              <xsd:element name="Value" maxOccurs="unbounded" minOccurs="0" nillable="true">
                <xsd:simpleType>
                  <xsd:restriction base="dms:Choice">
                    <xsd:enumeration value="Sarah Jenner"/>
                    <xsd:enumeration value="Cassandra Filice"/>
                    <xsd:enumeration value="Other"/>
                    <xsd:enumeration value="N/A"/>
                  </xsd:restriction>
                </xsd:simpleType>
              </xsd:element>
            </xsd:sequence>
          </xsd:extension>
        </xsd:complexContent>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_Flow_SignoffStatus" ma:index="29"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4" nillable="true" ma:displayName="Status" ma:default="Preview" ma:format="Dropdown" ma:indexed="true" ma:internalName="_Status">
      <xsd:simpleType>
        <xsd:restriction base="dms:Choice">
          <xsd:enumeration value="Preview"/>
          <xsd:enumeration value="Writing and Batch"/>
          <xsd:enumeration value="English Proofreading"/>
          <xsd:enumeration value="Director Review"/>
          <xsd:enumeration value="Doc Validation"/>
          <xsd:enumeration value="Approvals"/>
          <xsd:enumeration value="Translation"/>
          <xsd:enumeration value="MRI"/>
          <xsd:enumeration value="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8d7ebdcc-648a-41f2-b902-fdb3b6a2ed4f" elementFormDefault="qualified">
    <xsd:import namespace="http://schemas.microsoft.com/office/2006/documentManagement/types"/>
    <xsd:import namespace="http://schemas.microsoft.com/office/infopath/2007/PartnerControls"/>
    <xsd:element name="Web_x0020_Section" ma:index="15" ma:displayName="Web Section" ma:default="WSMH - About WSMH" ma:format="Dropdown" ma:internalName="Web_x0020_Section">
      <xsd:simpleType>
        <xsd:restriction base="dms:Choice">
          <xsd:enumeration value="WSMH - About WSMH"/>
          <xsd:enumeration value="PHS - Psychological Health and Safety"/>
          <xsd:enumeration value="MWI - Managing Workplace Issues"/>
          <xsd:enumeration value="JSS - Job-Specific Strategies"/>
          <xsd:enumeration value="FTT - Free Training &amp; Tools"/>
          <xsd:enumeration value="N/A"/>
        </xsd:restrictio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6" ma:displayName="Comments"/>
        <xsd:element name="keywords" minOccurs="0" maxOccurs="1" type="xsd:string" ma:index="1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1a1608f-2208-40e5-9331-733f061a9c11" ContentTypeId="0x0101" PreviousValue="false"/>
</file>

<file path=customXml/itemProps1.xml><?xml version="1.0" encoding="utf-8"?>
<ds:datastoreItem xmlns:ds="http://schemas.openxmlformats.org/officeDocument/2006/customXml" ds:itemID="{8FB1B702-DAB1-4C3C-966B-52C882C54AA8}">
  <ds:schemaRefs>
    <ds:schemaRef ds:uri="http://schemas.microsoft.com/office/2006/metadata/properties"/>
    <ds:schemaRef ds:uri="http://schemas.microsoft.com/office/infopath/2007/PartnerControls"/>
    <ds:schemaRef ds:uri="0d7ed1ae-d407-4e56-b811-ff0b7ff120dc"/>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997a95da-3068-438f-ad92-afd1bcb7a315"/>
    <ds:schemaRef ds:uri="5d5bf9fb-4b89-41d9-9ffb-435e68d796c0"/>
    <ds:schemaRef ds:uri="http://www.w3.org/XML/1998/namespace"/>
    <ds:schemaRef ds:uri="8d7ebdcc-648a-41f2-b902-fdb3b6a2ed4f"/>
    <ds:schemaRef ds:uri="5f3eb30c-1ad0-4f36-ac19-08c10d0f006a"/>
    <ds:schemaRef ds:uri="http://schemas.microsoft.com/sharepoint/v3/fields"/>
  </ds:schemaRefs>
</ds:datastoreItem>
</file>

<file path=customXml/itemProps2.xml><?xml version="1.0" encoding="utf-8"?>
<ds:datastoreItem xmlns:ds="http://schemas.openxmlformats.org/officeDocument/2006/customXml" ds:itemID="{5F778C86-BAC8-482D-8A81-6326EEF3820A}">
  <ds:schemaRefs>
    <ds:schemaRef ds:uri="http://schemas.microsoft.com/sharepoint/v3/contenttype/forms"/>
  </ds:schemaRefs>
</ds:datastoreItem>
</file>

<file path=customXml/itemProps3.xml><?xml version="1.0" encoding="utf-8"?>
<ds:datastoreItem xmlns:ds="http://schemas.openxmlformats.org/officeDocument/2006/customXml" ds:itemID="{96A4232D-D6F1-4667-9BA7-6C09D6EC2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a95da-3068-438f-ad92-afd1bcb7a315"/>
    <ds:schemaRef ds:uri="5f3eb30c-1ad0-4f36-ac19-08c10d0f006a"/>
    <ds:schemaRef ds:uri="http://schemas.microsoft.com/sharepoint/v3/fields"/>
    <ds:schemaRef ds:uri="8d7ebdcc-648a-41f2-b902-fdb3b6a2ed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F0A210C-5F44-4A26-93F8-4C4EBEAFFD4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2214</TotalTime>
  <Words>7721</Words>
  <Application>Microsoft Office PowerPoint</Application>
  <PresentationFormat>Widescreen</PresentationFormat>
  <Paragraphs>398</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Développer sa résilience Élaborez votre propre plan</vt:lpstr>
      <vt:lpstr>Choisissez votre version</vt:lpstr>
      <vt:lpstr>Il ne s’agit pas d’un outil thérapeutique  ou d’intervention en situation de crise.</vt:lpstr>
      <vt:lpstr>La résilience est-elle simplement une façon de blâmer la victime?</vt:lpstr>
      <vt:lpstr>Faire preuve de résilience, c’est s’adapter face à l’adversité, ou la surmonter : </vt:lpstr>
      <vt:lpstr>Épuisement professionnel    </vt:lpstr>
      <vt:lpstr>Incident traumatique</vt:lpstr>
      <vt:lpstr>Conflit ou intimidation</vt:lpstr>
      <vt:lpstr>Éléments communs qui peuvent nous briser</vt:lpstr>
      <vt:lpstr>Éléments communs  qui aident à accroître  la résilience</vt:lpstr>
      <vt:lpstr>Croissance post-traumatique</vt:lpstr>
      <vt:lpstr>Reconnaître vos réactions automatiques face au stress</vt:lpstr>
      <vt:lpstr>Choisir des stratégies  plus saines   </vt:lpstr>
      <vt:lpstr>Reconnaître et explorer  vos facteurs de stress</vt:lpstr>
      <vt:lpstr>Chaque option est un choix sensé possible pour faire face à un stress spécifique</vt:lpstr>
      <vt:lpstr>Acceptez les choses et les gens que vous ne pouvez vraiment pas changer</vt:lpstr>
      <vt:lpstr>   Évitez le stress inutile</vt:lpstr>
      <vt:lpstr>Ajustez-vous en modifiant la situation extérieure</vt:lpstr>
      <vt:lpstr>Adaptez-vous au facteur de stress en modifiant votre réflexion interne</vt:lpstr>
      <vt:lpstr>Chaque option est un choix sensé possible pour faire face à un stress spécifique.</vt:lpstr>
      <vt:lpstr>Équilibrer votre  réseau de soutien</vt:lpstr>
      <vt:lpstr>Reconnaître et utiliser vos forces</vt:lpstr>
      <vt:lpstr>Résilience au travail Résilience aux études</vt:lpstr>
      <vt:lpstr>Quel est votre engagement envers vous-même?</vt:lpstr>
      <vt:lpstr> Planificateur de stratégies d’adaptation</vt:lpstr>
      <vt:lpstr>Connaître les ressources  disponibles avant d’en avoir besoin</vt:lpstr>
      <vt:lpstr>Oui, ces ressources sont réellement gratuites!</vt:lpstr>
      <vt:lpstr>Pour accéder à davantage de ressources, consultez l’adresse suivante :  strategiesdesantementale.com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civility  and respect on  the agenda</dc:title>
  <dc:creator>Boisvert, Colette (GC WPG)</dc:creator>
  <cp:lastModifiedBy>David MacDonald</cp:lastModifiedBy>
  <cp:revision>41</cp:revision>
  <dcterms:created xsi:type="dcterms:W3CDTF">2020-05-10T14:54:46Z</dcterms:created>
  <dcterms:modified xsi:type="dcterms:W3CDTF">2022-02-15T16:59:37Z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0x01010024CCC95A28CC5F4DB42ED30D5D17E27A</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ComplianceAssetId">
    <vt:lpwstr/>
  </property>
  <property fmtid="{D5CDD505-2E9C-101B-9397-08002B2CF9AE}" pid="7" name="TemplateUrl">
    <vt:lpwstr/>
  </property>
</Properties>
</file>