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4"/>
  </p:notesMasterIdLst>
  <p:sldIdLst>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1" r:id="rId31"/>
    <p:sldId id="300"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3840">
          <p15:clr>
            <a:srgbClr val="A4A3A4"/>
          </p15:clr>
        </p15:guide>
        <p15:guide id="3" orient="horz" pos="2640" userDrawn="1">
          <p15:clr>
            <a:srgbClr val="A4A3A4"/>
          </p15:clr>
        </p15:guide>
        <p15:guide id="4" orient="horz" pos="28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4CFA57-2CCC-B3E6-559D-CC9522FCF0EE}" name="Sarah Jenner" initials="SJ" userId="1a830eed54489c7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C0AD"/>
    <a:srgbClr val="007E7F"/>
    <a:srgbClr val="5E59A2"/>
    <a:srgbClr val="862633"/>
    <a:srgbClr val="505348"/>
    <a:srgbClr val="999C8D"/>
    <a:srgbClr val="D4ECE6"/>
    <a:srgbClr val="EBF9F7"/>
    <a:srgbClr val="B5B5AB"/>
    <a:srgbClr val="515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08" autoAdjust="0"/>
    <p:restoredTop sz="88844" autoAdjust="0"/>
  </p:normalViewPr>
  <p:slideViewPr>
    <p:cSldViewPr snapToGrid="0">
      <p:cViewPr varScale="1">
        <p:scale>
          <a:sx n="102" d="100"/>
          <a:sy n="102" d="100"/>
        </p:scale>
        <p:origin x="1218" y="84"/>
      </p:cViewPr>
      <p:guideLst>
        <p:guide orient="horz" pos="1296"/>
        <p:guide pos="3840"/>
        <p:guide orient="horz" pos="2640"/>
        <p:guide orient="horz" pos="2856"/>
      </p:guideLst>
    </p:cSldViewPr>
  </p:slideViewPr>
  <p:outlineViewPr>
    <p:cViewPr>
      <p:scale>
        <a:sx n="33" d="100"/>
        <a:sy n="33" d="100"/>
      </p:scale>
      <p:origin x="0" y="-120"/>
    </p:cViewPr>
  </p:outlineViewPr>
  <p:notesTextViewPr>
    <p:cViewPr>
      <p:scale>
        <a:sx n="1" d="1"/>
        <a:sy n="1" d="1"/>
      </p:scale>
      <p:origin x="0" y="0"/>
    </p:cViewPr>
  </p:notesTextViewPr>
  <p:sorterViewPr>
    <p:cViewPr>
      <p:scale>
        <a:sx n="66" d="100"/>
        <a:sy n="66" d="100"/>
      </p:scale>
      <p:origin x="0" y="-168"/>
    </p:cViewPr>
  </p:sorterViewPr>
  <p:notesViewPr>
    <p:cSldViewPr snapToGrid="0" showGuides="1">
      <p:cViewPr varScale="1">
        <p:scale>
          <a:sx n="157" d="100"/>
          <a:sy n="157" d="100"/>
        </p:scale>
        <p:origin x="49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444B6-C587-4E9F-B629-10474565FD7B}" type="datetimeFigureOut">
              <a:rPr lang="en-US" smtClean="0"/>
              <a:pPr/>
              <a:t>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C8513-1CA2-4E61-94ED-AE7D2B383338}" type="slidenum">
              <a:rPr lang="en-US" smtClean="0"/>
              <a:pPr/>
              <a:t>‹#›</a:t>
            </a:fld>
            <a:endParaRPr lang="en-US"/>
          </a:p>
        </p:txBody>
      </p:sp>
    </p:spTree>
    <p:extLst>
      <p:ext uri="{BB962C8B-B14F-4D97-AF65-F5344CB8AC3E}">
        <p14:creationId xmlns:p14="http://schemas.microsoft.com/office/powerpoint/2010/main" val="135324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ellness.uchicago.edu/healthy-living/health-information/stres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100" dirty="0"/>
          </a:p>
          <a:p>
            <a:pPr>
              <a:defRPr/>
            </a:pPr>
            <a:r>
              <a:rPr lang="en-CA" sz="2100" dirty="0"/>
              <a:t>FACILITATOR INSTRUCTIONS: If you are unable to have this completed in advance, considering adding 15 minutes to your presentation to allow participants to complete it on their devices in session.</a:t>
            </a:r>
            <a:r>
              <a:rPr lang="en-CA" dirty="0"/>
              <a:t> </a:t>
            </a:r>
            <a:r>
              <a:rPr lang="en-CA" sz="2100" dirty="0"/>
              <a:t> Ensure you provide access to WIFI for those with limited data plans and offer alternatives for those without a device.</a:t>
            </a:r>
            <a:endParaRPr lang="en-CA" sz="2100" dirty="0">
              <a:cs typeface="Calibri"/>
            </a:endParaRPr>
          </a:p>
          <a:p>
            <a:pPr defTabSz="1611081">
              <a:defRPr/>
            </a:pPr>
            <a:endParaRPr lang="en-CA" sz="2100" dirty="0"/>
          </a:p>
          <a:p>
            <a:pPr defTabSz="1611081">
              <a:defRPr/>
            </a:pPr>
            <a:r>
              <a:rPr lang="en-CA" sz="2100" dirty="0"/>
              <a:t>_______________________________________</a:t>
            </a:r>
            <a:endParaRPr lang="en-CA" sz="2100" dirty="0">
              <a:cs typeface="Calibri"/>
            </a:endParaRPr>
          </a:p>
          <a:p>
            <a:endParaRPr lang="en-CA" sz="2100" dirty="0"/>
          </a:p>
          <a:p>
            <a:r>
              <a:rPr lang="en-CA" sz="2100" dirty="0"/>
              <a:t>TIMING:</a:t>
            </a:r>
            <a:endParaRPr lang="en-CA" sz="2100" dirty="0">
              <a:cs typeface="Calibri"/>
            </a:endParaRPr>
          </a:p>
          <a:p>
            <a:endParaRPr lang="en-CA" sz="2100" dirty="0"/>
          </a:p>
          <a:p>
            <a:pPr marL="302078" indent="-302078">
              <a:buFont typeface="Arial" panose="020B0604020202020204" pitchFamily="34" charset="0"/>
              <a:buChar char="•"/>
            </a:pPr>
            <a:r>
              <a:rPr lang="en-CA" sz="2100" dirty="0"/>
              <a:t>The ideal time for the entire session would be </a:t>
            </a:r>
            <a:r>
              <a:rPr lang="en-CA" sz="2100" b="1" dirty="0"/>
              <a:t>3 hours </a:t>
            </a:r>
            <a:r>
              <a:rPr lang="en-CA" sz="2100" dirty="0"/>
              <a:t>with two 10 minute stretch breaks after each hour.</a:t>
            </a:r>
            <a:endParaRPr lang="en-CA" sz="2100" dirty="0">
              <a:cs typeface="Calibri"/>
            </a:endParaRPr>
          </a:p>
          <a:p>
            <a:pPr marL="302078" indent="-302078">
              <a:buFont typeface="Arial" panose="020B0604020202020204" pitchFamily="34" charset="0"/>
              <a:buChar char="•"/>
            </a:pPr>
            <a:r>
              <a:rPr lang="en-CA" sz="2100" dirty="0"/>
              <a:t>If you only have </a:t>
            </a:r>
            <a:r>
              <a:rPr lang="en-CA" sz="2100" b="1" dirty="0"/>
              <a:t>2 hours</a:t>
            </a:r>
            <a:r>
              <a:rPr lang="en-CA" sz="2100" dirty="0"/>
              <a:t>, skip the Coping Strategies Planner and Be Aware of Resources and ask people to complete on their own time.</a:t>
            </a:r>
            <a:endParaRPr lang="en-CA" sz="2100" dirty="0">
              <a:cs typeface="Calibri"/>
            </a:endParaRPr>
          </a:p>
          <a:p>
            <a:pPr marL="302078" indent="-302078" defTabSz="1611081">
              <a:buFont typeface="Arial" panose="020B0604020202020204" pitchFamily="34" charset="0"/>
              <a:buChar char="•"/>
              <a:defRPr/>
            </a:pPr>
            <a:r>
              <a:rPr lang="en-CA" sz="2100" dirty="0"/>
              <a:t>If you have both students and employees it is recommended that you also suggest they complete the Work Resilience section on their own time. Alternatively, the students can do 3 versions of the 4 A’s while employees complete the Work Resilience.</a:t>
            </a:r>
            <a:endParaRPr lang="en-CA" sz="2100" dirty="0">
              <a:cs typeface="Calibri"/>
            </a:endParaRPr>
          </a:p>
          <a:p>
            <a:pPr marL="302078" indent="-302078">
              <a:buFont typeface="Arial" panose="020B0604020202020204" pitchFamily="34" charset="0"/>
              <a:buChar char="•"/>
            </a:pPr>
            <a:r>
              <a:rPr lang="en-CA" sz="2100" dirty="0"/>
              <a:t>If you only have </a:t>
            </a:r>
            <a:r>
              <a:rPr lang="en-CA" sz="2100" b="1" dirty="0"/>
              <a:t>1 hour</a:t>
            </a:r>
            <a:r>
              <a:rPr lang="en-CA" sz="2100" dirty="0"/>
              <a:t>, you may want to skip the background slides (4-11) and explain the 4 A’s but leave it to be done on their own time. Just briefly explain the rest of the slides, but take the time to have them choose one of the Commitments for themselves before wrapping up.</a:t>
            </a:r>
            <a:endParaRPr lang="en-CA" sz="2100" dirty="0">
              <a:cs typeface="Calibri"/>
            </a:endParaRPr>
          </a:p>
          <a:p>
            <a:endParaRPr lang="en-CA" sz="2100" dirty="0"/>
          </a:p>
          <a:p>
            <a:r>
              <a:rPr lang="en-CA" sz="2100" dirty="0"/>
              <a:t>________________________________________</a:t>
            </a:r>
            <a:endParaRPr lang="en-CA" sz="2100" dirty="0">
              <a:cs typeface="Calibri"/>
            </a:endParaRPr>
          </a:p>
          <a:p>
            <a:pPr>
              <a:lnSpc>
                <a:spcPct val="150000"/>
              </a:lnSpc>
              <a:spcBef>
                <a:spcPts val="1057"/>
              </a:spcBef>
              <a:spcAft>
                <a:spcPts val="2114"/>
              </a:spcAft>
            </a:pPr>
            <a:r>
              <a:rPr lang="en-US" dirty="0"/>
              <a:t>OPENING</a:t>
            </a:r>
            <a:endParaRPr lang="en-US" dirty="0">
              <a:cs typeface="Calibri"/>
            </a:endParaRPr>
          </a:p>
          <a:p>
            <a:pPr>
              <a:lnSpc>
                <a:spcPct val="150000"/>
              </a:lnSpc>
              <a:spcBef>
                <a:spcPts val="1057"/>
              </a:spcBef>
              <a:spcAft>
                <a:spcPts val="2114"/>
              </a:spcAft>
            </a:pPr>
            <a:endParaRPr lang="en-US" dirty="0"/>
          </a:p>
          <a:p>
            <a:pPr marL="302078" indent="-302078">
              <a:buFont typeface="Arial" panose="020B0604020202020204" pitchFamily="34" charset="0"/>
              <a:buChar char="•"/>
            </a:pPr>
            <a:r>
              <a:rPr lang="en-US" dirty="0"/>
              <a:t>Hand out either Plan for Resilience (employed) or From Thriving to Surviving (students) - Invite people to check that they have the workbook that is most relevant to them:</a:t>
            </a:r>
            <a:endParaRPr lang="en-US" dirty="0">
              <a:cs typeface="Calibri"/>
            </a:endParaRPr>
          </a:p>
          <a:p>
            <a:pPr marL="1107618" lvl="1" indent="-302078">
              <a:buFont typeface="Arial" panose="020B0604020202020204" pitchFamily="34" charset="0"/>
              <a:buChar char="•"/>
            </a:pPr>
            <a:r>
              <a:rPr lang="en-US" dirty="0"/>
              <a:t>If under the age of 20 or if a full time student, From Surviving to Thriving is likely more relevant</a:t>
            </a:r>
            <a:br>
              <a:rPr lang="en-US" dirty="0">
                <a:cs typeface="+mn-lt"/>
              </a:rPr>
            </a:br>
            <a:endParaRPr lang="en-US" dirty="0"/>
          </a:p>
          <a:p>
            <a:pPr marL="1107618" lvl="1" indent="-302078">
              <a:buFont typeface="Arial" panose="020B0604020202020204" pitchFamily="34" charset="0"/>
              <a:buChar char="•"/>
            </a:pPr>
            <a:r>
              <a:rPr lang="en-US" dirty="0"/>
              <a:t>If working, or over 30, Planning for Resilience is more relevant</a:t>
            </a:r>
            <a:br>
              <a:rPr lang="en-US" dirty="0">
                <a:cs typeface="+mn-lt"/>
              </a:rPr>
            </a:br>
            <a:endParaRPr lang="en-US" dirty="0"/>
          </a:p>
          <a:p>
            <a:pPr marL="1107618" lvl="1" indent="-302078">
              <a:buFont typeface="Arial" panose="020B0604020202020204" pitchFamily="34" charset="0"/>
              <a:buChar char="•"/>
            </a:pPr>
            <a:r>
              <a:rPr lang="en-US" dirty="0"/>
              <a:t>If you’re between 20 and 30, working or not, and not in school – you choose</a:t>
            </a:r>
            <a:endParaRPr lang="en-US" dirty="0">
              <a:cs typeface="Calibri"/>
            </a:endParaRPr>
          </a:p>
          <a:p>
            <a:pPr>
              <a:lnSpc>
                <a:spcPct val="150000"/>
              </a:lnSpc>
              <a:spcBef>
                <a:spcPts val="1057"/>
              </a:spcBef>
              <a:spcAft>
                <a:spcPts val="2114"/>
              </a:spcAft>
            </a:pPr>
            <a:br>
              <a:rPr lang="en-US" dirty="0">
                <a:cs typeface="+mn-lt"/>
              </a:rPr>
            </a:br>
            <a:endParaRPr lang="en-US" dirty="0">
              <a:cs typeface="Calibri" panose="020F0502020204030204"/>
            </a:endParaRPr>
          </a:p>
          <a:p>
            <a:pPr marL="302078" indent="-302078">
              <a:lnSpc>
                <a:spcPct val="150000"/>
              </a:lnSpc>
              <a:spcBef>
                <a:spcPts val="1057"/>
              </a:spcBef>
              <a:spcAft>
                <a:spcPts val="2114"/>
              </a:spcAft>
              <a:buFont typeface="Arial" panose="020B0604020202020204" pitchFamily="34" charset="0"/>
              <a:buChar char="•"/>
            </a:pPr>
            <a:r>
              <a:rPr lang="en-US" dirty="0"/>
              <a:t>Welcome participants to your Traditional Territory (use appropriate wording for your territory; check with a community elder if possible)</a:t>
            </a:r>
            <a:br>
              <a:rPr lang="en-US" dirty="0">
                <a:cs typeface="+mn-lt"/>
              </a:rPr>
            </a:br>
            <a:endParaRPr lang="en-US" dirty="0"/>
          </a:p>
          <a:p>
            <a:pPr marL="302078" indent="-302078">
              <a:lnSpc>
                <a:spcPct val="150000"/>
              </a:lnSpc>
              <a:spcBef>
                <a:spcPts val="1057"/>
              </a:spcBef>
              <a:spcAft>
                <a:spcPts val="2114"/>
              </a:spcAft>
              <a:buFont typeface="Arial" panose="020B0604020202020204" pitchFamily="34" charset="0"/>
              <a:buChar char="•"/>
            </a:pPr>
            <a:r>
              <a:rPr lang="en-US" dirty="0"/>
              <a:t>Housekeeping – point out exits and let people know where washrooms are and when you will be taking breaks</a:t>
            </a:r>
            <a:br>
              <a:rPr lang="en-US" dirty="0">
                <a:cs typeface="+mn-lt"/>
              </a:rPr>
            </a:br>
            <a:endParaRPr lang="en-US" dirty="0"/>
          </a:p>
          <a:p>
            <a:pPr marL="302078" indent="-302078">
              <a:lnSpc>
                <a:spcPct val="150000"/>
              </a:lnSpc>
              <a:spcBef>
                <a:spcPts val="1057"/>
              </a:spcBef>
              <a:spcAft>
                <a:spcPts val="2114"/>
              </a:spcAft>
              <a:buFont typeface="Arial" panose="020B0604020202020204" pitchFamily="34" charset="0"/>
              <a:buChar char="•"/>
            </a:pPr>
            <a:r>
              <a:rPr lang="en-US" dirty="0"/>
              <a:t>If you have time, tell a story of resilience related to your experience. </a:t>
            </a:r>
            <a:endParaRPr lang="en-US" dirty="0">
              <a:cs typeface="Calibri"/>
            </a:endParaRPr>
          </a:p>
          <a:p>
            <a:pPr marL="1107618" lvl="1" indent="-302078">
              <a:lnSpc>
                <a:spcPct val="150000"/>
              </a:lnSpc>
              <a:spcBef>
                <a:spcPts val="1057"/>
              </a:spcBef>
              <a:spcAft>
                <a:spcPts val="2114"/>
              </a:spcAft>
              <a:buFont typeface="Arial" panose="020B0604020202020204" pitchFamily="34" charset="0"/>
              <a:buChar char="•"/>
            </a:pPr>
            <a:r>
              <a:rPr lang="en-US" dirty="0"/>
              <a:t>One example is a caregiver who was overwhelmed with caregiver responsibilities and was being pressured to place a loved one in a nursing home. The caregiver exhibited resilience by taking time away to reflect and come up with a plan to continue to be the caregiver, which included solutions (such as hiring a nanny) that no one else had thought about – as opposed to continuing to be stressed and not making a decision. </a:t>
            </a:r>
            <a:endParaRPr lang="en-US" dirty="0">
              <a:cs typeface="Calibri"/>
            </a:endParaRPr>
          </a:p>
          <a:p>
            <a:pPr>
              <a:lnSpc>
                <a:spcPct val="150000"/>
              </a:lnSpc>
            </a:pPr>
            <a:endParaRPr lang="en-CA" dirty="0"/>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a:t>
            </a:fld>
            <a:endParaRPr lang="en-US"/>
          </a:p>
        </p:txBody>
      </p:sp>
    </p:spTree>
    <p:extLst>
      <p:ext uri="{BB962C8B-B14F-4D97-AF65-F5344CB8AC3E}">
        <p14:creationId xmlns:p14="http://schemas.microsoft.com/office/powerpoint/2010/main" val="78150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dirty="0"/>
              <a:t>But there’s good news. </a:t>
            </a:r>
            <a:br>
              <a:rPr lang="en-CA" dirty="0"/>
            </a:br>
            <a:endParaRPr lang="en-CA" dirty="0"/>
          </a:p>
          <a:p>
            <a:pPr marL="302078" indent="-302078">
              <a:buFont typeface="Arial" panose="020B0604020202020204" pitchFamily="34" charset="0"/>
              <a:buChar char="•"/>
            </a:pPr>
            <a:r>
              <a:rPr lang="en-CA" dirty="0"/>
              <a:t>Resilience also has common elements that can be protective. We can learn and develop resilience to help us bounce back from most if not all of these things.  </a:t>
            </a:r>
            <a:br>
              <a:rPr lang="en-CA" dirty="0"/>
            </a:br>
            <a:endParaRPr lang="en-CA" dirty="0"/>
          </a:p>
          <a:p>
            <a:pPr marL="302078" indent="-302078">
              <a:buFont typeface="Arial" panose="020B0604020202020204" pitchFamily="34" charset="0"/>
              <a:buChar char="•"/>
            </a:pPr>
            <a:r>
              <a:rPr lang="en-CA" dirty="0"/>
              <a:t>It can’t prevent us from being exposed to stress, conflict, or trauma – but it can help us recover faster and with less emotional or physical damage. </a:t>
            </a: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10</a:t>
            </a:fld>
            <a:endParaRPr lang="en-US"/>
          </a:p>
        </p:txBody>
      </p:sp>
    </p:spTree>
    <p:extLst>
      <p:ext uri="{BB962C8B-B14F-4D97-AF65-F5344CB8AC3E}">
        <p14:creationId xmlns:p14="http://schemas.microsoft.com/office/powerpoint/2010/main" val="1349080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dirty="0"/>
              <a:t>In fact, resilience can do more than minimize harm.  </a:t>
            </a:r>
            <a:br>
              <a:rPr lang="en-CA" dirty="0"/>
            </a:br>
            <a:endParaRPr lang="en-CA" dirty="0"/>
          </a:p>
          <a:p>
            <a:pPr marL="302078" indent="-302078">
              <a:buFont typeface="Arial" panose="020B0604020202020204" pitchFamily="34" charset="0"/>
              <a:buChar char="•"/>
            </a:pPr>
            <a:r>
              <a:rPr lang="en-CA" dirty="0"/>
              <a:t>It can help us to learn and grow from life’s challenges. </a:t>
            </a:r>
            <a:br>
              <a:rPr lang="en-CA" dirty="0"/>
            </a:br>
            <a:endParaRPr lang="en-CA" dirty="0"/>
          </a:p>
          <a:p>
            <a:pPr marL="302078" indent="-302078">
              <a:buFont typeface="Arial" panose="020B0604020202020204" pitchFamily="34" charset="0"/>
              <a:buChar char="•"/>
            </a:pPr>
            <a:r>
              <a:rPr lang="en-CA" dirty="0"/>
              <a:t>You have likely heard about Post Traumatic Stress Disorder, but how many have heard about Post Traumatic growth? </a:t>
            </a:r>
            <a:br>
              <a:rPr lang="en-CA" dirty="0"/>
            </a:br>
            <a:endParaRPr lang="en-CA" dirty="0"/>
          </a:p>
          <a:p>
            <a:pPr marL="302078" indent="-302078">
              <a:buFont typeface="Arial" panose="020B0604020202020204" pitchFamily="34" charset="0"/>
              <a:buChar char="•"/>
            </a:pPr>
            <a:r>
              <a:rPr lang="en-CA" dirty="0"/>
              <a:t>I bet you’ve seen it – that person who seems to have dealt with extraordinary loss or tragedy, yet still seems to embrace and be grateful and joyful for their lives.  </a:t>
            </a:r>
            <a:br>
              <a:rPr lang="en-CA" dirty="0"/>
            </a:br>
            <a:endParaRPr lang="en-CA" dirty="0"/>
          </a:p>
          <a:p>
            <a:pPr marL="302078" indent="-302078">
              <a:buFont typeface="Arial" panose="020B0604020202020204" pitchFamily="34" charset="0"/>
              <a:buChar char="•"/>
            </a:pPr>
            <a:r>
              <a:rPr lang="en-CA" dirty="0"/>
              <a:t>Nelson Mandela, Mother Theresa, and yes even Monica Lewinsky to name just a few.</a:t>
            </a:r>
            <a:br>
              <a:rPr lang="en-CA" dirty="0"/>
            </a:br>
            <a:endParaRPr lang="en-CA" dirty="0"/>
          </a:p>
          <a:p>
            <a:pPr marL="302078" indent="-302078">
              <a:buFont typeface="Arial" panose="020B0604020202020204" pitchFamily="34" charset="0"/>
              <a:buChar char="•"/>
            </a:pPr>
            <a:r>
              <a:rPr lang="en-CA" dirty="0"/>
              <a:t>So let’s build resilience not to put up with others who are toxic, but to have the ability to move beyond them or at least prevent them from taking away our joy.  </a:t>
            </a: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11</a:t>
            </a:fld>
            <a:endParaRPr lang="en-US"/>
          </a:p>
        </p:txBody>
      </p:sp>
    </p:spTree>
    <p:extLst>
      <p:ext uri="{BB962C8B-B14F-4D97-AF65-F5344CB8AC3E}">
        <p14:creationId xmlns:p14="http://schemas.microsoft.com/office/powerpoint/2010/main" val="35511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dirty="0"/>
              <a:t>Next we’re going to have you open your workbook to the page entitled </a:t>
            </a:r>
            <a:r>
              <a:rPr lang="en-CA" b="1" dirty="0"/>
              <a:t>Recognizing Your Automatic Responses to Stress</a:t>
            </a:r>
            <a:r>
              <a:rPr lang="en-CA" dirty="0"/>
              <a:t>.</a:t>
            </a:r>
            <a:br>
              <a:rPr lang="en-CA" dirty="0"/>
            </a:br>
            <a:endParaRPr lang="en-CA" dirty="0"/>
          </a:p>
          <a:p>
            <a:pPr marL="302078" indent="-302078">
              <a:buFont typeface="Arial" panose="020B0604020202020204" pitchFamily="34" charset="0"/>
              <a:buChar char="•"/>
            </a:pPr>
            <a:r>
              <a:rPr lang="en-CA" dirty="0"/>
              <a:t>You’ll begin completing it based on your own situation. </a:t>
            </a:r>
            <a:br>
              <a:rPr lang="en-CA" dirty="0"/>
            </a:br>
            <a:endParaRPr lang="en-CA" dirty="0"/>
          </a:p>
          <a:p>
            <a:pPr marL="302078" indent="-302078">
              <a:buFont typeface="Arial" panose="020B0604020202020204" pitchFamily="34" charset="0"/>
              <a:buChar char="•"/>
            </a:pPr>
            <a:r>
              <a:rPr lang="en-CA" dirty="0">
                <a:highlight>
                  <a:srgbClr val="FFFF00"/>
                </a:highlight>
              </a:rPr>
              <a:t>FACILITATOR INSTRUCTION [Please ensure that you share this before any workbook writing begins]:</a:t>
            </a:r>
          </a:p>
          <a:p>
            <a:pPr marL="302078" indent="-302078">
              <a:buFont typeface="Arial" panose="020B0604020202020204" pitchFamily="34" charset="0"/>
              <a:buChar char="•"/>
            </a:pPr>
            <a:r>
              <a:rPr lang="en-CA" dirty="0"/>
              <a:t>Unless instructed to do so, please don’t share your answers. It is purposefully meant to allow you uncommon time for quiet reflection about you!</a:t>
            </a:r>
            <a:br>
              <a:rPr lang="en-CA" dirty="0"/>
            </a:br>
            <a:endParaRPr lang="en-CA" dirty="0"/>
          </a:p>
          <a:p>
            <a:pPr marL="302078" indent="-302078">
              <a:buFont typeface="Arial" panose="020B0604020202020204" pitchFamily="34" charset="0"/>
              <a:buChar char="•"/>
            </a:pPr>
            <a:r>
              <a:rPr lang="en-CA" dirty="0"/>
              <a:t>Of course, you can share whatever you wish with whoever you wish when we are done.</a:t>
            </a:r>
            <a:br>
              <a:rPr lang="en-CA" dirty="0"/>
            </a:br>
            <a:endParaRPr lang="en-CA" dirty="0"/>
          </a:p>
          <a:p>
            <a:pPr marL="302078" indent="-302078">
              <a:buFont typeface="Arial" panose="020B0604020202020204" pitchFamily="34" charset="0"/>
              <a:buChar char="•"/>
            </a:pPr>
            <a:r>
              <a:rPr lang="en-CA" dirty="0"/>
              <a:t>We will have time to share and talk about strategies later.  </a:t>
            </a:r>
          </a:p>
          <a:p>
            <a:r>
              <a:rPr lang="en-CA" dirty="0"/>
              <a:t>________________________________________________________________</a:t>
            </a:r>
          </a:p>
          <a:p>
            <a:pPr marL="302078" indent="-302078">
              <a:buFont typeface="Arial" panose="020B0604020202020204" pitchFamily="34" charset="0"/>
              <a:buChar char="•"/>
            </a:pPr>
            <a:endParaRPr lang="en-CA" dirty="0"/>
          </a:p>
          <a:p>
            <a:r>
              <a:rPr lang="en-CA" sz="1200" b="1" dirty="0"/>
              <a:t>Why this matters (from page 4 of Plan for Resilience)</a:t>
            </a:r>
            <a:endParaRPr lang="en-CA" sz="1200" dirty="0"/>
          </a:p>
          <a:p>
            <a:pPr marL="302078" indent="-302078">
              <a:buFont typeface="Arial" panose="020B0604020202020204" pitchFamily="34" charset="0"/>
              <a:buChar char="•"/>
            </a:pPr>
            <a:r>
              <a:rPr lang="en-CA" sz="1200" dirty="0"/>
              <a:t>For most of us, stress is a daily occurrence. Often, our responses to stress are automatic. This means that we don’t choose them or plan them. However, if we can identify some of our immediate responses to stress, we are more likely to recognize and address them before they create a major life or health concern. Most of us will have automatic physical responses as well as changes in our behaviours and emotions.</a:t>
            </a:r>
            <a:br>
              <a:rPr lang="en-CA" sz="1200" dirty="0"/>
            </a:br>
            <a:endParaRPr lang="en-CA" sz="1200" dirty="0"/>
          </a:p>
          <a:p>
            <a:pPr marL="302078" indent="-302078">
              <a:buFont typeface="Arial" panose="020B0604020202020204" pitchFamily="34" charset="0"/>
              <a:buChar char="•"/>
            </a:pPr>
            <a:r>
              <a:rPr lang="en-CA" sz="1200" b="1" dirty="0"/>
              <a:t>Always eliminate the possibility that any of your responses may indicate an unrelated or underlying health issue that should be checked out with your doctor. </a:t>
            </a:r>
            <a:r>
              <a:rPr lang="en-CA" sz="1200" dirty="0"/>
              <a:t>Once you know it is stress related only, you can use that information to help identify the source of stress earlier and make changes sooner.</a:t>
            </a:r>
            <a:br>
              <a:rPr lang="en-CA" sz="1200" dirty="0"/>
            </a:br>
            <a:endParaRPr lang="en-CA" sz="1200" dirty="0"/>
          </a:p>
          <a:p>
            <a:pPr marL="302078" indent="-302078">
              <a:buFont typeface="Arial" panose="020B0604020202020204" pitchFamily="34" charset="0"/>
              <a:buChar char="•"/>
            </a:pPr>
            <a:r>
              <a:rPr lang="en-CA" sz="1200" b="1" dirty="0"/>
              <a:t>Understanding the automatic stress responses of others can be very important information for us as well. </a:t>
            </a:r>
            <a:r>
              <a:rPr lang="en-CA" sz="1200" dirty="0"/>
              <a:t>When we recognize a stress response in others we are less likely to take their behaviour personally. In recognizing that this is their defence mechanism to deal with their own stress, we are less likely to feel the need to defend ourselves. In fact, we may be able to help them deal with it. For example, you may have a friend who needs personal space or they become agitated. Once you know that, you can see the agitation and step back to give them space or help them move to a better location.</a:t>
            </a:r>
            <a:br>
              <a:rPr lang="en-CA" sz="1200" dirty="0"/>
            </a:br>
            <a:endParaRPr lang="en-CA" sz="1200" dirty="0"/>
          </a:p>
          <a:p>
            <a:r>
              <a:rPr lang="en-CA" sz="1200" b="1" dirty="0"/>
              <a:t>Instructions </a:t>
            </a:r>
            <a:endParaRPr lang="en-CA" sz="1200" dirty="0"/>
          </a:p>
          <a:p>
            <a:pPr marL="302078" indent="-302078">
              <a:buFont typeface="Arial" panose="020B0604020202020204" pitchFamily="34" charset="0"/>
              <a:buChar char="•"/>
            </a:pPr>
            <a:r>
              <a:rPr lang="en-CA" sz="1200" dirty="0"/>
              <a:t>Read each of the responses and potential impacts on the following pages. Check off your usual responses when you are experiencing stress and think about the responses you may have seen with others. It may be in the very first moment of stress or after prolonged or chronic exposure.</a:t>
            </a:r>
            <a:br>
              <a:rPr lang="en-CA" sz="1200" dirty="0"/>
            </a:br>
            <a:endParaRPr lang="en-CA" sz="1200" dirty="0"/>
          </a:p>
          <a:p>
            <a:pPr marL="302078" indent="-302078">
              <a:buFont typeface="Arial" panose="020B0604020202020204" pitchFamily="34" charset="0"/>
              <a:buChar char="•"/>
            </a:pPr>
            <a:r>
              <a:rPr lang="en-CA" sz="1200" dirty="0"/>
              <a:t>The following categories include physical, emotional, and behavioural responses. If you have a response that is not listed, please add it under the heading “Other”. </a:t>
            </a:r>
          </a:p>
          <a:p>
            <a:endParaRPr lang="en-CA" sz="1200" dirty="0"/>
          </a:p>
          <a:p>
            <a:r>
              <a:rPr lang="en-CA" sz="1200" dirty="0"/>
              <a:t>**Allow 3 to 5 minutes for completion </a:t>
            </a:r>
            <a:br>
              <a:rPr lang="en-CA" sz="1200" dirty="0"/>
            </a:br>
            <a:endParaRPr lang="en-CA" sz="1200" dirty="0"/>
          </a:p>
          <a:p>
            <a:r>
              <a:rPr lang="en-CA" sz="1200" b="1" dirty="0"/>
              <a:t>Wrap-Up – You may have noticed:</a:t>
            </a:r>
          </a:p>
          <a:p>
            <a:pPr marL="302078" indent="-302078">
              <a:buFont typeface="Arial" panose="020B0604020202020204" pitchFamily="34" charset="0"/>
              <a:buChar char="•"/>
            </a:pPr>
            <a:r>
              <a:rPr lang="en-CA" sz="1200" dirty="0"/>
              <a:t>Identifying your potential physical, behavioural, and emotional responses to stress before they happen, can help increase your ability to recognize when you are having a stress response.</a:t>
            </a:r>
            <a:br>
              <a:rPr lang="en-CA" sz="1200" dirty="0"/>
            </a:br>
            <a:endParaRPr lang="en-CA" sz="1200" dirty="0"/>
          </a:p>
          <a:p>
            <a:pPr marL="302078" indent="-302078">
              <a:buFont typeface="Arial" panose="020B0604020202020204" pitchFamily="34" charset="0"/>
              <a:buChar char="•"/>
            </a:pPr>
            <a:r>
              <a:rPr lang="en-CA" sz="1200" dirty="0"/>
              <a:t>This can enable you to reach out for help earlier, which may lessen the negative impact of stress on your work and health.</a:t>
            </a:r>
            <a:br>
              <a:rPr lang="en-CA" sz="1200" dirty="0"/>
            </a:br>
            <a:endParaRPr lang="en-CA" sz="1200" dirty="0"/>
          </a:p>
          <a:p>
            <a:pPr marL="302078" indent="-302078">
              <a:buFont typeface="Arial" panose="020B0604020202020204" pitchFamily="34" charset="0"/>
              <a:buChar char="•"/>
            </a:pPr>
            <a:r>
              <a:rPr lang="en-CA" sz="1200" dirty="0"/>
              <a:t>You may also have noticed that some of these automatic responses are things other people do that you may have attributed to their personality or character when in fact it may be a stress response for them.</a:t>
            </a:r>
            <a:br>
              <a:rPr lang="en-CA" sz="1200" dirty="0"/>
            </a:br>
            <a:endParaRPr lang="en-CA" sz="1200" dirty="0"/>
          </a:p>
          <a:p>
            <a:pPr marL="302078" indent="-302078">
              <a:buFont typeface="Arial" panose="020B0604020202020204" pitchFamily="34" charset="0"/>
              <a:buChar char="•"/>
            </a:pPr>
            <a:r>
              <a:rPr lang="en-CA" sz="1200" dirty="0"/>
              <a:t>For more information and resources related to the stress response you can go to the link at the bottom of page: https://</a:t>
            </a:r>
            <a:r>
              <a:rPr lang="en-CA" sz="1200" dirty="0" err="1"/>
              <a:t>www.canada.ca</a:t>
            </a:r>
            <a:r>
              <a:rPr lang="en-CA" sz="1200" dirty="0"/>
              <a:t>/</a:t>
            </a:r>
            <a:r>
              <a:rPr lang="en-CA" sz="1200" dirty="0" err="1"/>
              <a:t>en</a:t>
            </a:r>
            <a:r>
              <a:rPr lang="en-CA" sz="1200" dirty="0"/>
              <a:t>/public-health/services/chronic-diseases/ cardiovascular-disease/reduce-stress-</a:t>
            </a:r>
            <a:r>
              <a:rPr lang="en-CA" sz="1200" dirty="0" err="1"/>
              <a:t>level.html</a:t>
            </a:r>
            <a:r>
              <a:rPr lang="en-CA" sz="1200" dirty="0"/>
              <a:t> </a:t>
            </a:r>
          </a:p>
          <a:p>
            <a:endParaRPr lang="en-CA" sz="1200" dirty="0"/>
          </a:p>
          <a:p>
            <a:pPr marL="302078" indent="-302078">
              <a:buFont typeface="Arial" panose="020B0604020202020204" pitchFamily="34" charset="0"/>
              <a:buChar char="•"/>
            </a:pPr>
            <a:endParaRPr lang="en-CA" dirty="0"/>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12</a:t>
            </a:fld>
            <a:endParaRPr lang="en-US"/>
          </a:p>
        </p:txBody>
      </p:sp>
    </p:spTree>
    <p:extLst>
      <p:ext uri="{BB962C8B-B14F-4D97-AF65-F5344CB8AC3E}">
        <p14:creationId xmlns:p14="http://schemas.microsoft.com/office/powerpoint/2010/main" val="15584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sz="1200" dirty="0"/>
              <a:t>W</a:t>
            </a:r>
            <a:r>
              <a:rPr lang="en-CA" dirty="0"/>
              <a:t>e’re now going to complete the section </a:t>
            </a:r>
            <a:r>
              <a:rPr lang="en-CA" b="1" dirty="0"/>
              <a:t>Choosing Healthier Responses to Stress</a:t>
            </a:r>
            <a:r>
              <a:rPr lang="en-CA" dirty="0"/>
              <a:t>.</a:t>
            </a:r>
            <a:br>
              <a:rPr lang="en-CA" dirty="0"/>
            </a:br>
            <a:endParaRPr lang="en-CA" dirty="0"/>
          </a:p>
          <a:p>
            <a:pPr marL="302078" indent="-302078">
              <a:buFont typeface="Arial" panose="020B0604020202020204" pitchFamily="34" charset="0"/>
              <a:buChar char="•"/>
            </a:pPr>
            <a:r>
              <a:rPr lang="en-CA" sz="1200" dirty="0"/>
              <a:t>You’ll choose some of these healthier responses to incorporate into your daily or weekly routines: </a:t>
            </a:r>
            <a:endParaRPr lang="en-CA" dirty="0"/>
          </a:p>
          <a:p>
            <a:pPr marL="302078" indent="-302078">
              <a:buFont typeface="Arial" panose="020B0604020202020204" pitchFamily="34" charset="0"/>
              <a:buChar char="•"/>
            </a:pPr>
            <a:endParaRPr lang="en-CA" sz="1200" dirty="0"/>
          </a:p>
          <a:p>
            <a:r>
              <a:rPr lang="en-CA" sz="1200" b="1" dirty="0"/>
              <a:t>Why this matters</a:t>
            </a:r>
            <a:endParaRPr lang="en-CA" sz="1200" dirty="0"/>
          </a:p>
          <a:p>
            <a:pPr marL="302078" indent="-302078">
              <a:buFont typeface="Arial" panose="020B0604020202020204" pitchFamily="34" charset="0"/>
              <a:buChar char="•"/>
            </a:pPr>
            <a:r>
              <a:rPr lang="en-CA" sz="1200" dirty="0"/>
              <a:t>There are many strategies that can help reduce the negative impact of stressors. The following list includes potential strategies to help prevent or manage stress. Many are evidence-based approaches, such as mindfulness, practicing gratitude, and deep breathing. Others are practice-based approaches shared by those who used them successfully to manage their own life stressors.</a:t>
            </a:r>
            <a:br>
              <a:rPr lang="en-CA" sz="1200" dirty="0"/>
            </a:br>
            <a:endParaRPr lang="en-CA" sz="1200" dirty="0"/>
          </a:p>
          <a:p>
            <a:pPr marL="302078" indent="-302078">
              <a:buFont typeface="Arial" panose="020B0604020202020204" pitchFamily="34" charset="0"/>
              <a:buChar char="•"/>
            </a:pPr>
            <a:r>
              <a:rPr lang="en-CA" sz="1200" dirty="0"/>
              <a:t>Not all of these strategies will work for everyone. In fact, some may cause you stress because they are not calming or enjoyable to you. Others may have neither a positive nor a negative impact.</a:t>
            </a:r>
            <a:br>
              <a:rPr lang="en-CA" sz="1200" b="1" dirty="0"/>
            </a:br>
            <a:endParaRPr lang="en-CA" sz="1200" b="1" dirty="0"/>
          </a:p>
          <a:p>
            <a:r>
              <a:rPr lang="en-CA" sz="1200" b="1" dirty="0"/>
              <a:t>Instructions</a:t>
            </a:r>
            <a:endParaRPr lang="en-CA" sz="1200" dirty="0"/>
          </a:p>
          <a:p>
            <a:pPr marL="302078" indent="-302078">
              <a:buFont typeface="Arial" panose="020B0604020202020204" pitchFamily="34" charset="0"/>
              <a:buChar char="•"/>
            </a:pPr>
            <a:r>
              <a:rPr lang="en-CA" sz="1200" dirty="0"/>
              <a:t>Check off the strategies below that you know work for you.</a:t>
            </a:r>
            <a:br>
              <a:rPr lang="en-CA" sz="1200" dirty="0"/>
            </a:br>
            <a:endParaRPr lang="en-CA" sz="1200" dirty="0"/>
          </a:p>
          <a:p>
            <a:pPr marL="302078" indent="-302078">
              <a:buFont typeface="Arial" panose="020B0604020202020204" pitchFamily="34" charset="0"/>
              <a:buChar char="•"/>
            </a:pPr>
            <a:r>
              <a:rPr lang="en-CA" sz="1200" dirty="0"/>
              <a:t>Put a checkmark by the strategies that you think might be helpful and that you are willing to try. Pick some key ones for you – many strategies may look interesting, but focus on those you feel you will have time to work on. </a:t>
            </a:r>
            <a:br>
              <a:rPr lang="en-CA" sz="1200" dirty="0"/>
            </a:br>
            <a:endParaRPr lang="en-CA" sz="1200" dirty="0"/>
          </a:p>
          <a:p>
            <a:pPr marL="302078" indent="-302078">
              <a:buFont typeface="Arial" panose="020B0604020202020204" pitchFamily="34" charset="0"/>
              <a:buChar char="•"/>
            </a:pPr>
            <a:r>
              <a:rPr lang="en-CA" sz="1200" dirty="0"/>
              <a:t>When you’re done, share with the people at your table the ones you already use successfully and learn the strategies that have worked for them. </a:t>
            </a:r>
          </a:p>
          <a:p>
            <a:pPr marL="302078" indent="-302078">
              <a:buFont typeface="Arial" panose="020B0604020202020204" pitchFamily="34" charset="0"/>
              <a:buChar char="•"/>
            </a:pPr>
            <a:endParaRPr lang="en-CA" sz="1200" dirty="0"/>
          </a:p>
          <a:p>
            <a:r>
              <a:rPr lang="en-CA" sz="1200" dirty="0"/>
              <a:t>**Allow 3 to 5 minutes for completion </a:t>
            </a:r>
          </a:p>
          <a:p>
            <a:endParaRPr lang="en-CA" sz="1200" dirty="0"/>
          </a:p>
          <a:p>
            <a:r>
              <a:rPr lang="en-CA" sz="1200" b="1" dirty="0"/>
              <a:t>Wrap-Up – You may have noticed:</a:t>
            </a:r>
          </a:p>
          <a:p>
            <a:pPr marL="302078" indent="-302078">
              <a:buFont typeface="Arial" panose="020B0604020202020204" pitchFamily="34" charset="0"/>
              <a:buChar char="•"/>
            </a:pPr>
            <a:r>
              <a:rPr lang="en-CA" sz="1200" dirty="0"/>
              <a:t>By including healthier responses into your regular activities, you not only help build resilience, you may be able to help alleviate stress in many different situations.</a:t>
            </a:r>
            <a:br>
              <a:rPr lang="en-CA" sz="1200" dirty="0"/>
            </a:br>
            <a:endParaRPr lang="en-CA" sz="1200" dirty="0"/>
          </a:p>
          <a:p>
            <a:pPr marL="302078" indent="-302078">
              <a:buFont typeface="Arial" panose="020B0604020202020204" pitchFamily="34" charset="0"/>
              <a:buChar char="•"/>
            </a:pPr>
            <a:r>
              <a:rPr lang="en-CA" sz="1200" dirty="0"/>
              <a:t>Choose healthier strategies in times of personal stress. </a:t>
            </a:r>
            <a:br>
              <a:rPr lang="en-CA" sz="1200" dirty="0"/>
            </a:br>
            <a:endParaRPr lang="en-CA" sz="1200" dirty="0"/>
          </a:p>
          <a:p>
            <a:pPr marL="302078" indent="-302078">
              <a:buFont typeface="Arial" panose="020B0604020202020204" pitchFamily="34" charset="0"/>
              <a:buChar char="•"/>
            </a:pPr>
            <a:r>
              <a:rPr lang="en-CA" sz="1200" dirty="0"/>
              <a:t>Take Your Break offers healthy activities you can do alone or with others in 15 minutes or less in most settings. Check out the link at the bottom of the page: </a:t>
            </a:r>
            <a:br>
              <a:rPr lang="en-CA" sz="1200" dirty="0"/>
            </a:br>
            <a:endParaRPr lang="en-CA" sz="1200" dirty="0"/>
          </a:p>
          <a:p>
            <a:r>
              <a:rPr lang="en-CA" sz="1200" dirty="0"/>
              <a:t>https://</a:t>
            </a:r>
            <a:r>
              <a:rPr lang="en-CA" sz="1200" dirty="0" err="1"/>
              <a:t>www.workplacestrategiesformentalhealth.com</a:t>
            </a:r>
            <a:r>
              <a:rPr lang="en-CA" sz="1200" dirty="0"/>
              <a:t>/newsletter/Healthy-Break-Activities</a:t>
            </a:r>
          </a:p>
          <a:p>
            <a:endParaRPr lang="en-CA" sz="1200" dirty="0"/>
          </a:p>
          <a:p>
            <a:endParaRPr lang="en-CA" dirty="0"/>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13</a:t>
            </a:fld>
            <a:endParaRPr lang="en-US"/>
          </a:p>
        </p:txBody>
      </p:sp>
    </p:spTree>
    <p:extLst>
      <p:ext uri="{BB962C8B-B14F-4D97-AF65-F5344CB8AC3E}">
        <p14:creationId xmlns:p14="http://schemas.microsoft.com/office/powerpoint/2010/main" val="2320648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11081">
              <a:defRPr/>
            </a:pPr>
            <a:r>
              <a:rPr lang="en-CA" sz="1200" dirty="0"/>
              <a:t>FACILITATOR INSTRUCTION: This section is the one we need to carefully set up and debrief. Please include all of the intent of the following wording, even if you say it in your own style.</a:t>
            </a:r>
          </a:p>
          <a:p>
            <a:pPr marL="302078" indent="-302078" defTabSz="1611081">
              <a:buFont typeface="Arial" panose="020B0604020202020204" pitchFamily="34" charset="0"/>
              <a:buChar char="•"/>
              <a:defRPr/>
            </a:pPr>
            <a:r>
              <a:rPr lang="en-CA" sz="1200" dirty="0"/>
              <a:t>Next we’ll be looking at </a:t>
            </a:r>
            <a:r>
              <a:rPr lang="en-CA" dirty="0"/>
              <a:t>the section </a:t>
            </a:r>
            <a:r>
              <a:rPr lang="en-US" sz="1200" b="1" dirty="0"/>
              <a:t>Recognizing and Exploring Your Stressors</a:t>
            </a:r>
            <a:r>
              <a:rPr lang="en-CA" dirty="0"/>
              <a:t>.</a:t>
            </a:r>
          </a:p>
          <a:p>
            <a:pPr marL="302078" indent="-302078">
              <a:buFont typeface="Arial" panose="020B0604020202020204" pitchFamily="34" charset="0"/>
              <a:buChar char="•"/>
            </a:pPr>
            <a:endParaRPr lang="en-CA" dirty="0"/>
          </a:p>
          <a:p>
            <a:r>
              <a:rPr lang="en-CA" sz="1200" b="1" dirty="0"/>
              <a:t>Why this matters</a:t>
            </a:r>
            <a:endParaRPr lang="en-CA" sz="1200" dirty="0"/>
          </a:p>
          <a:p>
            <a:pPr marL="302078" indent="-302078">
              <a:buFont typeface="Arial" panose="020B0604020202020204" pitchFamily="34" charset="0"/>
              <a:buChar char="•"/>
            </a:pPr>
            <a:r>
              <a:rPr lang="en-CA" sz="1200" dirty="0"/>
              <a:t>Resilience is the ability to bounce back after being blindsided or overwhelmed by adversity. One of the ways to improve our ability to bounce back is to be fully aware that challenging and difficult events could happen to any of us at any time and proactively consider how we might cope with them.</a:t>
            </a:r>
            <a:br>
              <a:rPr lang="en-CA" sz="1200" dirty="0"/>
            </a:br>
            <a:endParaRPr lang="en-CA" sz="1200" dirty="0"/>
          </a:p>
          <a:p>
            <a:pPr marL="302078" indent="-302078">
              <a:buFont typeface="Arial" panose="020B0604020202020204" pitchFamily="34" charset="0"/>
              <a:buChar char="•"/>
            </a:pPr>
            <a:r>
              <a:rPr lang="en-CA" sz="1200" dirty="0"/>
              <a:t>This is not intended to increase anxiety about what could go wrong, but to recognize that many people have experienced these life events and successfully moved forward with their lives.</a:t>
            </a:r>
            <a:br>
              <a:rPr lang="en-CA" sz="1200" b="1" dirty="0"/>
            </a:br>
            <a:endParaRPr lang="en-CA" sz="1200" dirty="0"/>
          </a:p>
          <a:p>
            <a:pPr marL="302078" indent="-302078">
              <a:buFont typeface="Arial" panose="020B0604020202020204" pitchFamily="34" charset="0"/>
              <a:buChar char="•"/>
            </a:pPr>
            <a:r>
              <a:rPr lang="en-CA" sz="1200" dirty="0"/>
              <a:t>For example, most of us know individuals who have experienced serious illness, disability, or loss and then bounced back to enjoy and appreciate life more than ever. We probably also know people who experienced a setback or disappointment many years ago, yet continue to experience anger or hurt about it every day. Our quality of life is directly affected by our ability to move forward from a crisis in a way that supports our own mental well-being.</a:t>
            </a:r>
            <a:br>
              <a:rPr lang="en-CA" sz="1200" dirty="0"/>
            </a:br>
            <a:endParaRPr lang="en-CA" sz="1200" dirty="0"/>
          </a:p>
          <a:p>
            <a:r>
              <a:rPr lang="en-CA" sz="1200" b="1" dirty="0"/>
              <a:t>Instructions</a:t>
            </a:r>
            <a:endParaRPr lang="en-CA" sz="1200" dirty="0"/>
          </a:p>
          <a:p>
            <a:pPr marL="302078" indent="-302078">
              <a:buFont typeface="Arial" panose="020B0604020202020204" pitchFamily="34" charset="0"/>
              <a:buChar char="•"/>
            </a:pPr>
            <a:r>
              <a:rPr lang="en-CA" sz="1200" dirty="0"/>
              <a:t>The items listed on the following pages can be significant life stressors. They could happen to you or someone you care about.</a:t>
            </a:r>
            <a:br>
              <a:rPr lang="en-CA" sz="1200" dirty="0"/>
            </a:br>
            <a:endParaRPr lang="en-CA" sz="1200" dirty="0"/>
          </a:p>
          <a:p>
            <a:pPr marL="302078" indent="-302078">
              <a:buFont typeface="Arial" panose="020B0604020202020204" pitchFamily="34" charset="0"/>
              <a:buChar char="•"/>
            </a:pPr>
            <a:r>
              <a:rPr lang="en-CA" sz="1200" dirty="0"/>
              <a:t>There may be times in life when we have many different stressors, but are managing quite well. There may be other times when we only have one stressor but it is overwhelming. There is no ideal number of stressors and no right or wrong way to feel about them.</a:t>
            </a:r>
          </a:p>
          <a:p>
            <a:pPr marL="302078" indent="-302078">
              <a:buFont typeface="Arial" panose="020B0604020202020204" pitchFamily="34" charset="0"/>
              <a:buChar char="•"/>
            </a:pPr>
            <a:endParaRPr lang="en-CA" sz="1200" dirty="0"/>
          </a:p>
          <a:p>
            <a:pPr marL="302078" indent="-302078">
              <a:buFont typeface="Arial" panose="020B0604020202020204" pitchFamily="34" charset="0"/>
              <a:buChar char="•"/>
            </a:pPr>
            <a:r>
              <a:rPr lang="en-CA" sz="1200" dirty="0"/>
              <a:t>Life is very fluid and can change at any time. We want to build resiliency to cope with any and all of life’s stressors, but this is a lifelong learning activity. We will start with whatever is most relevant to you right NOW.</a:t>
            </a:r>
            <a:br>
              <a:rPr lang="en-CA" sz="1200" dirty="0"/>
            </a:br>
            <a:endParaRPr lang="en-CA" sz="1200" dirty="0"/>
          </a:p>
          <a:p>
            <a:pPr marL="302078" indent="-302078">
              <a:buFont typeface="Arial" panose="020B0604020202020204" pitchFamily="34" charset="0"/>
              <a:buChar char="•"/>
            </a:pPr>
            <a:r>
              <a:rPr lang="en-CA" sz="1200" dirty="0"/>
              <a:t>Check any items that you are dealing with now or know you will in the very near future. </a:t>
            </a:r>
          </a:p>
          <a:p>
            <a:pPr marL="302078" indent="-302078">
              <a:buFont typeface="Arial" panose="020B0604020202020204" pitchFamily="34" charset="0"/>
              <a:buChar char="•"/>
            </a:pPr>
            <a:endParaRPr lang="en-CA" sz="1200" dirty="0"/>
          </a:p>
          <a:p>
            <a:pPr marL="302078" indent="-302078">
              <a:buFont typeface="Arial" panose="020B0604020202020204" pitchFamily="34" charset="0"/>
              <a:buChar char="•"/>
            </a:pPr>
            <a:r>
              <a:rPr lang="en-CA" sz="1200" dirty="0"/>
              <a:t>At the end choose one of your stressors to explore further for potential solutions later in this session.</a:t>
            </a:r>
            <a:br>
              <a:rPr lang="en-CA" sz="1200" dirty="0"/>
            </a:br>
            <a:endParaRPr lang="en-CA" sz="1200" dirty="0"/>
          </a:p>
          <a:p>
            <a:pPr marL="302078" indent="-302078" defTabSz="1611081">
              <a:buFont typeface="Arial" panose="020B0604020202020204" pitchFamily="34" charset="0"/>
              <a:buChar char="•"/>
              <a:defRPr/>
            </a:pPr>
            <a:r>
              <a:rPr lang="en-CA" sz="1200" dirty="0"/>
              <a:t>Complete right up to the end and then read the section titled “ Please don’t compare your stressors to anyone else’s”</a:t>
            </a:r>
          </a:p>
          <a:p>
            <a:pPr defTabSz="1611081">
              <a:defRPr/>
            </a:pPr>
            <a:endParaRPr lang="en-CA" sz="1200" dirty="0"/>
          </a:p>
          <a:p>
            <a:pPr defTabSz="1611081">
              <a:defRPr/>
            </a:pPr>
            <a:r>
              <a:rPr lang="en-CA" sz="1200" dirty="0"/>
              <a:t>**Allow 3 to 5 minutes for completion </a:t>
            </a:r>
            <a:endParaRPr lang="en-CA" dirty="0"/>
          </a:p>
          <a:p>
            <a:pPr marL="302078" indent="-302078" defTabSz="1611081">
              <a:buFont typeface="Arial" panose="020B0604020202020204" pitchFamily="34" charset="0"/>
              <a:buChar char="•"/>
              <a:defRPr/>
            </a:pPr>
            <a:endParaRPr lang="en-CA" sz="1200" dirty="0"/>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14</a:t>
            </a:fld>
            <a:endParaRPr lang="en-US"/>
          </a:p>
        </p:txBody>
      </p:sp>
    </p:spTree>
    <p:extLst>
      <p:ext uri="{BB962C8B-B14F-4D97-AF65-F5344CB8AC3E}">
        <p14:creationId xmlns:p14="http://schemas.microsoft.com/office/powerpoint/2010/main" val="1935484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defTabSz="1611081">
              <a:defRPr/>
            </a:pPr>
            <a:r>
              <a:rPr lang="en-CA" sz="2100" dirty="0"/>
              <a:t>We have choices when it comes to dealing with stress and adversity. These choices can usually be classified as one of the four A’s: </a:t>
            </a:r>
            <a:r>
              <a:rPr lang="en-CA" sz="2100" b="1" dirty="0"/>
              <a:t>Accept, Avoid, Alter, or Adapt. </a:t>
            </a:r>
            <a:r>
              <a:rPr lang="en-CA" sz="2100" dirty="0"/>
              <a:t>The following is adapted from </a:t>
            </a:r>
            <a:r>
              <a:rPr lang="en-CA" dirty="0">
                <a:hlinkClick r:id="rId3"/>
              </a:rPr>
              <a:t>https://wellness.uchicago.edu/healthy-living/health-information/stress/</a:t>
            </a:r>
            <a:r>
              <a:rPr lang="en-CA" sz="2100" dirty="0"/>
              <a:t>. [Note that this link is an update to 2019 versions]</a:t>
            </a:r>
          </a:p>
          <a:p>
            <a:endParaRPr lang="en-CA" b="1" dirty="0"/>
          </a:p>
          <a:p>
            <a:r>
              <a:rPr lang="en-CA" b="1" dirty="0"/>
              <a:t>Less helpful strategies</a:t>
            </a:r>
            <a:endParaRPr lang="en-CA" dirty="0"/>
          </a:p>
          <a:p>
            <a:pPr marL="302078" indent="-302078">
              <a:buFont typeface="Arial" panose="020B0604020202020204" pitchFamily="34" charset="0"/>
              <a:buChar char="•"/>
            </a:pPr>
            <a:r>
              <a:rPr lang="en-US" dirty="0"/>
              <a:t>Some people turn to alcohol, food or other substances when they are stressed. This can help distract us from whatever is causing the stress, but it rarely makes things better and can often make things worse.</a:t>
            </a:r>
            <a:br>
              <a:rPr lang="en-US" dirty="0"/>
            </a:br>
            <a:endParaRPr lang="en-US" dirty="0"/>
          </a:p>
          <a:p>
            <a:pPr marL="302078" indent="-302078">
              <a:buFont typeface="Arial" panose="020B0604020202020204" pitchFamily="34" charset="0"/>
              <a:buChar char="•"/>
            </a:pPr>
            <a:r>
              <a:rPr lang="en-US" dirty="0"/>
              <a:t>Others will step back and take time to consider potential approaches to addressing the cause of their stress. </a:t>
            </a:r>
            <a:br>
              <a:rPr lang="en-US" dirty="0"/>
            </a:br>
            <a:endParaRPr lang="en-US" dirty="0"/>
          </a:p>
          <a:p>
            <a:pPr marL="302078" indent="-302078">
              <a:buFont typeface="Arial" panose="020B0604020202020204" pitchFamily="34" charset="0"/>
              <a:buChar char="•"/>
            </a:pPr>
            <a:r>
              <a:rPr lang="en-US" dirty="0"/>
              <a:t>This can provide an opportunity to reduce the stress and gain perspective about what can be done.</a:t>
            </a:r>
            <a:br>
              <a:rPr lang="en-US" dirty="0"/>
            </a:br>
            <a:endParaRPr lang="en-US" dirty="0"/>
          </a:p>
          <a:p>
            <a:pPr marL="302078" indent="-302078">
              <a:buFont typeface="Arial" panose="020B0604020202020204" pitchFamily="34" charset="0"/>
              <a:buChar char="•"/>
            </a:pPr>
            <a:r>
              <a:rPr lang="en-US" dirty="0"/>
              <a:t>We can use the 4As shown here to help us do just that with any of the stressors we’ve identified. </a:t>
            </a:r>
          </a:p>
          <a:p>
            <a:endParaRPr lang="en-US" dirty="0"/>
          </a:p>
          <a:p>
            <a:r>
              <a:rPr lang="en-US" b="1" dirty="0"/>
              <a:t>*</a:t>
            </a:r>
            <a:r>
              <a:rPr lang="en-US" dirty="0"/>
              <a:t>Adapted from Mayo Clinic Staff (2016). Need Stress Relief? Try the 4 A’s. Retrieved from </a:t>
            </a:r>
            <a:r>
              <a:rPr lang="en-US" u="sng" dirty="0"/>
              <a:t>https://</a:t>
            </a:r>
            <a:r>
              <a:rPr lang="en-US" u="sng" dirty="0" err="1"/>
              <a:t>www.mayoclinic.org</a:t>
            </a:r>
            <a:r>
              <a:rPr lang="en-US" u="sng" dirty="0"/>
              <a:t>/healthy-lifestyle/stress-management/in-depth/stress-relief/art-20044476?pg=2</a:t>
            </a:r>
          </a:p>
          <a:p>
            <a:endParaRPr lang="en-US" u="sng" dirty="0"/>
          </a:p>
          <a:p>
            <a:pPr marL="302078" indent="-302078">
              <a:buFont typeface="Arial" panose="020B0604020202020204" pitchFamily="34" charset="0"/>
              <a:buChar char="•"/>
            </a:pPr>
            <a:r>
              <a:rPr lang="en-CA" sz="2100" dirty="0"/>
              <a:t>Recognize that valid choices are those that can eliminate or significantly reduce your stress.</a:t>
            </a:r>
          </a:p>
          <a:p>
            <a:endParaRPr lang="en-CA" dirty="0"/>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15</a:t>
            </a:fld>
            <a:endParaRPr lang="en-US"/>
          </a:p>
        </p:txBody>
      </p:sp>
    </p:spTree>
    <p:extLst>
      <p:ext uri="{BB962C8B-B14F-4D97-AF65-F5344CB8AC3E}">
        <p14:creationId xmlns:p14="http://schemas.microsoft.com/office/powerpoint/2010/main" val="4237387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sz="1200" dirty="0"/>
              <a:t>Sometimes the best way to deal with a stressor is to accept it. As hard as it may be, accepting what is not possible to change (rather than desperately or hopelessly wishing it were different) allows you to manage your stress more effectively.</a:t>
            </a:r>
            <a:br>
              <a:rPr lang="en-CA" sz="1200" dirty="0"/>
            </a:br>
            <a:endParaRPr lang="en-CA" sz="1200" dirty="0"/>
          </a:p>
          <a:p>
            <a:pPr marL="302078" indent="-302078">
              <a:buFont typeface="Arial" panose="020B0604020202020204" pitchFamily="34" charset="0"/>
              <a:buChar char="•"/>
            </a:pPr>
            <a:r>
              <a:rPr lang="en-CA" sz="1200" dirty="0"/>
              <a:t>It can also help to see our ability to accept and rise above a challenge as a way to learn and grow. So you didn’t get that special assignment you’d hoped for? What did you learn from the process of applying that you could you do differently and smarter next time?</a:t>
            </a:r>
            <a:br>
              <a:rPr lang="en-CA" sz="1200" dirty="0"/>
            </a:br>
            <a:endParaRPr lang="en-CA" sz="1200" dirty="0"/>
          </a:p>
          <a:p>
            <a:pPr marL="302078" indent="-302078">
              <a:buFont typeface="Arial" panose="020B0604020202020204" pitchFamily="34" charset="0"/>
              <a:buChar char="•"/>
            </a:pPr>
            <a:r>
              <a:rPr lang="en-CA" sz="1200" dirty="0"/>
              <a:t>Talking about it helps. Simply telling someone you’re not at your best is a way to open up the conversation and reduce the hold your emotions might hold over you. </a:t>
            </a:r>
            <a:br>
              <a:rPr lang="en-CA" sz="1200" dirty="0"/>
            </a:br>
            <a:endParaRPr lang="en-CA" sz="1200" dirty="0"/>
          </a:p>
          <a:p>
            <a:r>
              <a:rPr lang="en-CA" sz="1200" dirty="0"/>
              <a:t>For more on forgiving someone who has hurt you, check out the late Dr. Wayne Dyer’s blog at the link provided: https://</a:t>
            </a:r>
            <a:r>
              <a:rPr lang="en-CA" sz="1200" dirty="0" err="1"/>
              <a:t>www.drwaynedyer.com</a:t>
            </a:r>
            <a:r>
              <a:rPr lang="en-CA" sz="1200" dirty="0"/>
              <a:t>/blog/category/forgiveness/</a:t>
            </a:r>
          </a:p>
          <a:p>
            <a:pPr marL="302078" indent="-302078">
              <a:buFont typeface="Arial" panose="020B0604020202020204" pitchFamily="34" charset="0"/>
              <a:buChar char="•"/>
            </a:pPr>
            <a:endParaRPr lang="en-CA" sz="1200" dirty="0"/>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16</a:t>
            </a:fld>
            <a:endParaRPr lang="en-US"/>
          </a:p>
        </p:txBody>
      </p:sp>
    </p:spTree>
    <p:extLst>
      <p:ext uri="{BB962C8B-B14F-4D97-AF65-F5344CB8AC3E}">
        <p14:creationId xmlns:p14="http://schemas.microsoft.com/office/powerpoint/2010/main" val="508915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sz="1200" dirty="0"/>
              <a:t>Avoid unnecessary stress. Not all stress can be avoided, and it may even be unhealthy to avoid stressful situations that need to be resolved. However, when appropriate, try to avoid unnecessary stress.</a:t>
            </a:r>
            <a:br>
              <a:rPr lang="en-CA" sz="1200" dirty="0"/>
            </a:br>
            <a:endParaRPr lang="en-CA" sz="1200" dirty="0"/>
          </a:p>
          <a:p>
            <a:pPr marL="302078" indent="-302078">
              <a:buFont typeface="Arial" panose="020B0604020202020204" pitchFamily="34" charset="0"/>
              <a:buChar char="•"/>
            </a:pPr>
            <a:r>
              <a:rPr lang="en-CA" sz="1200" dirty="0"/>
              <a:t>Saying no can actually be incredibly empowering. Consider how good you feel once you’ve made the decision to not do something that wasn’t serving you in some way. </a:t>
            </a:r>
            <a:br>
              <a:rPr lang="en-CA" sz="1200" dirty="0"/>
            </a:br>
            <a:endParaRPr lang="en-CA" sz="1200" dirty="0"/>
          </a:p>
          <a:p>
            <a:pPr marL="302078" indent="-302078">
              <a:buFont typeface="Arial" panose="020B0604020202020204" pitchFamily="34" charset="0"/>
              <a:buChar char="•"/>
            </a:pPr>
            <a:r>
              <a:rPr lang="en-CA" sz="1200" dirty="0"/>
              <a:t>Being aware of and avoiding people who may act or live in a way you find stressful is a way to set boundaries but also invest in your own well-being. You shouldn’t feel guilty about your decision to eliminate or reduce the time you spend with such people if it’s a constant drain you’d be better without. </a:t>
            </a:r>
            <a:br>
              <a:rPr lang="en-CA" sz="1200" dirty="0"/>
            </a:br>
            <a:endParaRPr lang="en-CA" sz="1200" dirty="0"/>
          </a:p>
          <a:p>
            <a:pPr marL="302078" indent="-302078">
              <a:buFont typeface="Arial" panose="020B0604020202020204" pitchFamily="34" charset="0"/>
              <a:buChar char="•"/>
            </a:pPr>
            <a:r>
              <a:rPr lang="en-CA" sz="1200" dirty="0"/>
              <a:t>Take time to do whatever it takes to make your workplace comfortable and more relaxing. That might mean clearing away unnecessary clutter, or reducing trinkets and photos to just those that brighten your day!</a:t>
            </a:r>
            <a:br>
              <a:rPr lang="en-CA" sz="1200" dirty="0"/>
            </a:br>
            <a:endParaRPr lang="en-CA" sz="1200" dirty="0"/>
          </a:p>
          <a:p>
            <a:pPr marL="302078" indent="-302078">
              <a:buFont typeface="Arial" panose="020B0604020202020204" pitchFamily="34" charset="0"/>
              <a:buChar char="•"/>
            </a:pPr>
            <a:r>
              <a:rPr lang="en-CA" sz="1200" dirty="0"/>
              <a:t>Write and stick to your to-do list. Make sure it’s things you really need to do and drop the rest.  </a:t>
            </a:r>
          </a:p>
          <a:p>
            <a:endParaRPr lang="en-CA" sz="1200" dirty="0"/>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17</a:t>
            </a:fld>
            <a:endParaRPr lang="en-US"/>
          </a:p>
        </p:txBody>
      </p:sp>
    </p:spTree>
    <p:extLst>
      <p:ext uri="{BB962C8B-B14F-4D97-AF65-F5344CB8AC3E}">
        <p14:creationId xmlns:p14="http://schemas.microsoft.com/office/powerpoint/2010/main" val="3627571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sz="1200" dirty="0"/>
              <a:t>Alter</a:t>
            </a:r>
            <a:r>
              <a:rPr lang="en-CA" sz="1200" b="1" dirty="0"/>
              <a:t> </a:t>
            </a:r>
            <a:r>
              <a:rPr lang="en-CA" sz="1200" dirty="0"/>
              <a:t>ways you can communicate and operate in your daily life to minimize stressors. </a:t>
            </a:r>
            <a:br>
              <a:rPr lang="en-CA" sz="1200" dirty="0"/>
            </a:br>
            <a:endParaRPr lang="en-CA" sz="1200" dirty="0"/>
          </a:p>
          <a:p>
            <a:pPr marL="302078" indent="-302078">
              <a:buFont typeface="Arial" panose="020B0604020202020204" pitchFamily="34" charset="0"/>
              <a:buChar char="•"/>
            </a:pPr>
            <a:r>
              <a:rPr lang="en-CA" sz="1200" dirty="0"/>
              <a:t>Find safe people and places where you can open up about your stress. Take a walk with a trusted colleague or friend and let it out – but try not to just make it a complaining session. What’s the positive spin you can put on this? </a:t>
            </a:r>
            <a:br>
              <a:rPr lang="en-CA" sz="1200" dirty="0"/>
            </a:br>
            <a:endParaRPr lang="en-CA" sz="1200" dirty="0"/>
          </a:p>
          <a:p>
            <a:pPr marL="302078" indent="-302078">
              <a:buFont typeface="Arial" panose="020B0604020202020204" pitchFamily="34" charset="0"/>
              <a:buChar char="•"/>
            </a:pPr>
            <a:r>
              <a:rPr lang="en-CA" sz="1200" dirty="0"/>
              <a:t>Take pressure off yourself in intentional ways. What’s the worst thing that will happen if you don’t spend another hour on that report tonight?  </a:t>
            </a:r>
            <a:br>
              <a:rPr lang="en-CA" sz="1200" dirty="0"/>
            </a:br>
            <a:endParaRPr lang="en-CA" sz="1200" dirty="0"/>
          </a:p>
          <a:p>
            <a:pPr marL="302078" indent="-302078">
              <a:buFont typeface="Arial" panose="020B0604020202020204" pitchFamily="34" charset="0"/>
              <a:buChar char="•"/>
            </a:pPr>
            <a:r>
              <a:rPr lang="en-CA" sz="1200" dirty="0"/>
              <a:t>Tell people when a situation is causing you stress. Tell them what you need for it to be healthier for you. That may mean you need to close your office door or barricade the entrance to your cubicle for a while or maybe you need people to move their talking and socializing out of your hearing range so you can focus and relax in your own way. </a:t>
            </a:r>
            <a:br>
              <a:rPr lang="en-CA" sz="1200" dirty="0"/>
            </a:br>
            <a:endParaRPr lang="en-CA" sz="1200" dirty="0"/>
          </a:p>
          <a:p>
            <a:pPr marL="302078" indent="-302078">
              <a:buFont typeface="Arial" panose="020B0604020202020204" pitchFamily="34" charset="0"/>
              <a:buChar char="•"/>
            </a:pPr>
            <a:r>
              <a:rPr lang="en-CA" sz="1200" dirty="0"/>
              <a:t>While many of us will continue to work around the clock, planning just five minute breaks every hour can make a world of difference. Think about how you can plan your day to allow for this. Avoid getting sucked into time wasting conversations or email trails. </a:t>
            </a:r>
          </a:p>
          <a:p>
            <a:pPr marL="302078" indent="-302078">
              <a:buFont typeface="Arial" panose="020B0604020202020204" pitchFamily="34" charset="0"/>
              <a:buChar char="•"/>
            </a:pPr>
            <a:endParaRPr lang="en-CA" sz="120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18</a:t>
            </a:fld>
            <a:endParaRPr lang="en-US"/>
          </a:p>
        </p:txBody>
      </p:sp>
    </p:spTree>
    <p:extLst>
      <p:ext uri="{BB962C8B-B14F-4D97-AF65-F5344CB8AC3E}">
        <p14:creationId xmlns:p14="http://schemas.microsoft.com/office/powerpoint/2010/main" val="2617987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sz="1200" dirty="0"/>
              <a:t>Adapt</a:t>
            </a:r>
            <a:r>
              <a:rPr lang="en-CA" sz="1200" b="1" dirty="0"/>
              <a:t> </a:t>
            </a:r>
            <a:r>
              <a:rPr lang="en-CA" sz="1200" dirty="0"/>
              <a:t>to the stressor by changing your attitudes and behaviors.</a:t>
            </a:r>
            <a:br>
              <a:rPr lang="en-CA" sz="1200" dirty="0"/>
            </a:br>
            <a:endParaRPr lang="en-CA" sz="1200" dirty="0"/>
          </a:p>
          <a:p>
            <a:pPr marL="302078" indent="-302078">
              <a:buFont typeface="Arial" panose="020B0604020202020204" pitchFamily="34" charset="0"/>
              <a:buChar char="•"/>
            </a:pPr>
            <a:r>
              <a:rPr lang="en-CA" sz="1200" dirty="0"/>
              <a:t>Focusing on solutions is actually a lot easier and more positive than focusing on problems. You know you’re tired – so why not just plan to always get more sleep.</a:t>
            </a:r>
            <a:br>
              <a:rPr lang="en-CA" sz="1200" dirty="0"/>
            </a:br>
            <a:endParaRPr lang="en-CA" sz="1200" dirty="0"/>
          </a:p>
          <a:p>
            <a:pPr marL="302078" indent="-302078">
              <a:buFont typeface="Arial" panose="020B0604020202020204" pitchFamily="34" charset="0"/>
              <a:buChar char="•"/>
            </a:pPr>
            <a:r>
              <a:rPr lang="en-CA" sz="1200" dirty="0"/>
              <a:t>Often when we’re stressed we want to take action but we fail to see that certain actions can create new stressors. Angrily confronting someone is just going to break down the relationship and may cause you to say something you’ll regret later.</a:t>
            </a:r>
            <a:br>
              <a:rPr lang="en-CA" sz="1200" dirty="0"/>
            </a:br>
            <a:endParaRPr lang="en-CA" sz="1200" dirty="0"/>
          </a:p>
          <a:p>
            <a:pPr marL="302078" indent="-302078">
              <a:buFont typeface="Arial" panose="020B0604020202020204" pitchFamily="34" charset="0"/>
              <a:buChar char="•"/>
            </a:pPr>
            <a:r>
              <a:rPr lang="en-CA" sz="1200" dirty="0"/>
              <a:t>Lowering the bar to a reasonable level can sometimes have astonishing results.  Keeping work or studying within reasonable daily limits can allow you to engage so much more fully in the rest of your life, making you better at work and school. </a:t>
            </a:r>
          </a:p>
        </p:txBody>
      </p:sp>
      <p:sp>
        <p:nvSpPr>
          <p:cNvPr id="4" name="Slide Number Placeholder 3"/>
          <p:cNvSpPr>
            <a:spLocks noGrp="1"/>
          </p:cNvSpPr>
          <p:nvPr>
            <p:ph type="sldNum" sz="quarter" idx="5"/>
          </p:nvPr>
        </p:nvSpPr>
        <p:spPr/>
        <p:txBody>
          <a:bodyPr/>
          <a:lstStyle/>
          <a:p>
            <a:fld id="{095C8513-1CA2-4E61-94ED-AE7D2B383338}" type="slidenum">
              <a:rPr lang="en-US" smtClean="0"/>
              <a:pPr/>
              <a:t>19</a:t>
            </a:fld>
            <a:endParaRPr lang="en-US"/>
          </a:p>
        </p:txBody>
      </p:sp>
    </p:spTree>
    <p:extLst>
      <p:ext uri="{BB962C8B-B14F-4D97-AF65-F5344CB8AC3E}">
        <p14:creationId xmlns:p14="http://schemas.microsoft.com/office/powerpoint/2010/main" val="336400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US" dirty="0"/>
              <a:t>If this is a mixed group, invite people to check that they have the workbook that is most relevant to them.</a:t>
            </a:r>
            <a:br>
              <a:rPr lang="en-US" dirty="0"/>
            </a:br>
            <a:endParaRPr lang="en-US" dirty="0"/>
          </a:p>
          <a:p>
            <a:pPr marL="1107618" lvl="1" indent="-302078">
              <a:buFont typeface="Arial" panose="020B0604020202020204" pitchFamily="34" charset="0"/>
              <a:buChar char="•"/>
            </a:pPr>
            <a:r>
              <a:rPr lang="en-US" dirty="0"/>
              <a:t>If under the age of 20 or if a full time student, From Surviving to Thriving is likely more relevant</a:t>
            </a:r>
            <a:br>
              <a:rPr lang="en-US" dirty="0"/>
            </a:br>
            <a:endParaRPr lang="en-US" dirty="0"/>
          </a:p>
          <a:p>
            <a:pPr marL="1107618" lvl="1" indent="-302078">
              <a:buFont typeface="Arial" panose="020B0604020202020204" pitchFamily="34" charset="0"/>
              <a:buChar char="•"/>
            </a:pPr>
            <a:r>
              <a:rPr lang="en-US" dirty="0"/>
              <a:t>If working, or over 30, Planning for Resilience is more relevant</a:t>
            </a:r>
            <a:br>
              <a:rPr lang="en-US" dirty="0"/>
            </a:br>
            <a:endParaRPr lang="en-US" dirty="0"/>
          </a:p>
          <a:p>
            <a:pPr marL="1107618" lvl="1" indent="-302078">
              <a:buFont typeface="Arial" panose="020B0604020202020204" pitchFamily="34" charset="0"/>
              <a:buChar char="•"/>
            </a:pPr>
            <a:r>
              <a:rPr lang="en-US" dirty="0"/>
              <a:t>If you’re between 20 and 30, working or not, and not in school – you choose</a:t>
            </a: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a:t>
            </a:fld>
            <a:endParaRPr lang="en-US"/>
          </a:p>
        </p:txBody>
      </p:sp>
    </p:spTree>
    <p:extLst>
      <p:ext uri="{BB962C8B-B14F-4D97-AF65-F5344CB8AC3E}">
        <p14:creationId xmlns:p14="http://schemas.microsoft.com/office/powerpoint/2010/main" val="16891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sz="1200" dirty="0"/>
              <a:t>Think about a specific stressor in your life right now and use the chart under BRIEFLY DESCRIBE THE STRESSOR FOR WHICH YOU WILL EXPLORE YOUR OPTIONS to consider how each of the 4 A’s – Accept, Avoid, Alter, Adapt – might make your stress better or worse. </a:t>
            </a:r>
          </a:p>
          <a:p>
            <a:endParaRPr lang="en-CA" sz="1200" dirty="0"/>
          </a:p>
          <a:p>
            <a:pPr defTabSz="1611081">
              <a:defRPr/>
            </a:pPr>
            <a:r>
              <a:rPr lang="en-CA" sz="1200" dirty="0"/>
              <a:t>**Allow 5 minutes for completion </a:t>
            </a:r>
          </a:p>
          <a:p>
            <a:endParaRPr lang="en-CA" sz="1200" dirty="0"/>
          </a:p>
          <a:p>
            <a:r>
              <a:rPr lang="en-CA" sz="1200" b="1" dirty="0"/>
              <a:t>Wrap-Up:</a:t>
            </a:r>
          </a:p>
          <a:p>
            <a:pPr marL="302078" indent="-302078">
              <a:buFont typeface="Arial" panose="020B0604020202020204" pitchFamily="34" charset="0"/>
              <a:buChar char="•"/>
            </a:pPr>
            <a:r>
              <a:rPr lang="en-CA" sz="1200" dirty="0"/>
              <a:t>Perhaps you use a coping strategy that is more damaging than healthy or helpful. Considering all of the four A’s might help with managing your perspective of the situation and improving your stress level. The 4 A’s are used by many schools, businesses, and organizations because they work.</a:t>
            </a:r>
          </a:p>
          <a:p>
            <a:endParaRPr lang="en-US" dirty="0"/>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20</a:t>
            </a:fld>
            <a:endParaRPr lang="en-US"/>
          </a:p>
        </p:txBody>
      </p:sp>
    </p:spTree>
    <p:extLst>
      <p:ext uri="{BB962C8B-B14F-4D97-AF65-F5344CB8AC3E}">
        <p14:creationId xmlns:p14="http://schemas.microsoft.com/office/powerpoint/2010/main" val="3888532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defTabSz="1611081">
              <a:buFont typeface="Arial" panose="020B0604020202020204" pitchFamily="34" charset="0"/>
              <a:buChar char="•"/>
              <a:defRPr/>
            </a:pPr>
            <a:r>
              <a:rPr lang="en-CA" sz="1200" dirty="0"/>
              <a:t>W</a:t>
            </a:r>
            <a:r>
              <a:rPr lang="en-CA" dirty="0"/>
              <a:t>e’re now going to complete the section </a:t>
            </a:r>
            <a:r>
              <a:rPr lang="en-US" sz="1200" b="1" dirty="0"/>
              <a:t>Balancing Your Support Network</a:t>
            </a:r>
          </a:p>
          <a:p>
            <a:br>
              <a:rPr lang="en-CA" sz="1200" dirty="0"/>
            </a:br>
            <a:r>
              <a:rPr lang="en-CA" sz="1200" b="1" dirty="0"/>
              <a:t>Let me ask you a few questions…</a:t>
            </a:r>
            <a:endParaRPr lang="en-CA" sz="1200" dirty="0"/>
          </a:p>
          <a:p>
            <a:pPr marL="302078" indent="-302078">
              <a:buFont typeface="Arial" panose="020B0604020202020204" pitchFamily="34" charset="0"/>
              <a:buChar char="•"/>
            </a:pPr>
            <a:r>
              <a:rPr lang="en-CA" sz="1200" dirty="0"/>
              <a:t>How do you feel after you help someone? </a:t>
            </a:r>
            <a:br>
              <a:rPr lang="en-CA" sz="1200" dirty="0"/>
            </a:br>
            <a:endParaRPr lang="en-CA" sz="1200" dirty="0"/>
          </a:p>
          <a:p>
            <a:pPr marL="302078" indent="-302078">
              <a:buFont typeface="Arial" panose="020B0604020202020204" pitchFamily="34" charset="0"/>
              <a:buChar char="•"/>
            </a:pPr>
            <a:r>
              <a:rPr lang="en-CA" sz="1200" dirty="0"/>
              <a:t>If you are happy to help others and feel good doing it, do you also feel good about asking for help? If not, why not?</a:t>
            </a:r>
            <a:br>
              <a:rPr lang="en-CA" sz="1200" dirty="0"/>
            </a:br>
            <a:endParaRPr lang="en-CA" sz="1200" dirty="0"/>
          </a:p>
          <a:p>
            <a:pPr marL="302078" indent="-302078">
              <a:buFont typeface="Arial" panose="020B0604020202020204" pitchFamily="34" charset="0"/>
              <a:buChar char="•"/>
            </a:pPr>
            <a:r>
              <a:rPr lang="en-CA" sz="1200" dirty="0"/>
              <a:t>Some of us were raised to believe that helping others was a sign of strength but asking for help was one of weakness.</a:t>
            </a:r>
            <a:br>
              <a:rPr lang="en-CA" sz="1200" dirty="0"/>
            </a:br>
            <a:endParaRPr lang="en-CA" sz="1200" dirty="0"/>
          </a:p>
          <a:p>
            <a:pPr marL="302078" indent="-302078">
              <a:buFont typeface="Arial" panose="020B0604020202020204" pitchFamily="34" charset="0"/>
              <a:buChar char="•"/>
            </a:pPr>
            <a:r>
              <a:rPr lang="en-CA" sz="1200" dirty="0"/>
              <a:t>But do you actually think people who ask for help are weak? Probably not.</a:t>
            </a:r>
            <a:br>
              <a:rPr lang="en-CA" sz="1200" dirty="0"/>
            </a:br>
            <a:endParaRPr lang="en-CA" sz="1200" dirty="0"/>
          </a:p>
          <a:p>
            <a:pPr marL="302078" indent="-302078">
              <a:buFont typeface="Arial" panose="020B0604020202020204" pitchFamily="34" charset="0"/>
              <a:buChar char="•"/>
            </a:pPr>
            <a:r>
              <a:rPr lang="en-CA" sz="1200" dirty="0"/>
              <a:t>Resilience involves our need to connect with one another. </a:t>
            </a:r>
            <a:br>
              <a:rPr lang="en-CA" sz="1200" dirty="0"/>
            </a:br>
            <a:endParaRPr lang="en-CA" sz="1200" dirty="0"/>
          </a:p>
          <a:p>
            <a:pPr marL="302078" indent="-302078">
              <a:buFont typeface="Arial" panose="020B0604020202020204" pitchFamily="34" charset="0"/>
              <a:buChar char="•"/>
            </a:pPr>
            <a:r>
              <a:rPr lang="en-CA" sz="1200" dirty="0"/>
              <a:t>All of us will have times when we can offer help and times when we should reach out for help.</a:t>
            </a:r>
            <a:br>
              <a:rPr lang="en-CA" sz="1200" dirty="0"/>
            </a:br>
            <a:r>
              <a:rPr lang="en-CA" sz="1200" dirty="0"/>
              <a:t> </a:t>
            </a:r>
          </a:p>
          <a:p>
            <a:pPr marL="302078" indent="-302078">
              <a:buFont typeface="Arial" panose="020B0604020202020204" pitchFamily="34" charset="0"/>
              <a:buChar char="•"/>
            </a:pPr>
            <a:r>
              <a:rPr lang="en-CA" sz="1200" dirty="0"/>
              <a:t>There are times we need to be supported and times we need to be supportive. </a:t>
            </a:r>
            <a:br>
              <a:rPr lang="en-CA" sz="1200" dirty="0"/>
            </a:br>
            <a:endParaRPr lang="en-CA" sz="1200" dirty="0"/>
          </a:p>
          <a:p>
            <a:pPr marL="302078" indent="-302078">
              <a:buFont typeface="Arial" panose="020B0604020202020204" pitchFamily="34" charset="0"/>
              <a:buChar char="•"/>
            </a:pPr>
            <a:r>
              <a:rPr lang="en-CA" sz="1200" dirty="0"/>
              <a:t>Asking for help in our personal or work lives is one of the ways we can improve our resilience.</a:t>
            </a:r>
            <a:br>
              <a:rPr lang="en-CA" sz="1200" dirty="0"/>
            </a:br>
            <a:endParaRPr lang="en-CA" sz="1200" dirty="0"/>
          </a:p>
          <a:p>
            <a:pPr marL="302078" indent="-302078">
              <a:buFont typeface="Arial" panose="020B0604020202020204" pitchFamily="34" charset="0"/>
              <a:buChar char="•"/>
            </a:pPr>
            <a:r>
              <a:rPr lang="en-CA" sz="1200" dirty="0"/>
              <a:t>You may discover that there are more people than you were aware of who would be willing to help you. But not everyone can help with every issue. If the first person you reach out to is unable or unwilling to help, try someone else.</a:t>
            </a:r>
            <a:br>
              <a:rPr lang="en-CA" sz="1200" dirty="0"/>
            </a:br>
            <a:endParaRPr lang="en-CA" sz="1200" dirty="0"/>
          </a:p>
          <a:p>
            <a:pPr marL="302078" indent="-302078">
              <a:buFont typeface="Arial" panose="020B0604020202020204" pitchFamily="34" charset="0"/>
              <a:buChar char="•"/>
            </a:pPr>
            <a:r>
              <a:rPr lang="en-CA" sz="1200" dirty="0"/>
              <a:t>If you feel hesitant to reach out, think about how you feel when you are able to help someone. Many people welcome the opportunity to help and are relieved to find out that we all need help from time to time.</a:t>
            </a:r>
          </a:p>
          <a:p>
            <a:br>
              <a:rPr lang="en-CA" sz="1200" dirty="0"/>
            </a:br>
            <a:r>
              <a:rPr lang="en-CA" sz="1200" b="1" dirty="0"/>
              <a:t>Instructions: </a:t>
            </a:r>
            <a:endParaRPr lang="en-CA" sz="1200" dirty="0"/>
          </a:p>
          <a:p>
            <a:pPr marL="302078" indent="-302078">
              <a:buFont typeface="Arial" panose="020B0604020202020204" pitchFamily="34" charset="0"/>
              <a:buChar char="•"/>
            </a:pPr>
            <a:r>
              <a:rPr lang="en-CA" sz="1200" dirty="0"/>
              <a:t>Think about family, friends, associates, colleagues, neighbours, or services you could reach out to for help. </a:t>
            </a:r>
            <a:br>
              <a:rPr lang="en-CA" sz="1200" dirty="0"/>
            </a:br>
            <a:endParaRPr lang="en-CA" sz="1200" dirty="0"/>
          </a:p>
          <a:p>
            <a:pPr marL="302078" indent="-302078">
              <a:buFont typeface="Arial" panose="020B0604020202020204" pitchFamily="34" charset="0"/>
              <a:buChar char="•"/>
            </a:pPr>
            <a:r>
              <a:rPr lang="en-CA" sz="1200" dirty="0"/>
              <a:t>On the left side of this chart, list the names of people whom you can or do support for each specific task that is listed in the center column. </a:t>
            </a:r>
            <a:br>
              <a:rPr lang="en-CA" sz="1200" dirty="0"/>
            </a:br>
            <a:endParaRPr lang="en-CA" sz="1200" dirty="0"/>
          </a:p>
          <a:p>
            <a:pPr marL="302078" indent="-302078">
              <a:buFont typeface="Arial" panose="020B0604020202020204" pitchFamily="34" charset="0"/>
              <a:buChar char="•"/>
            </a:pPr>
            <a:r>
              <a:rPr lang="en-CA" sz="1200" dirty="0"/>
              <a:t>On the right side, list the names of people who could provide that support to you. </a:t>
            </a:r>
            <a:br>
              <a:rPr lang="en-CA" sz="1200" dirty="0"/>
            </a:br>
            <a:endParaRPr lang="en-CA" sz="1200" dirty="0"/>
          </a:p>
          <a:p>
            <a:pPr marL="302078" indent="-302078">
              <a:buFont typeface="Arial" panose="020B0604020202020204" pitchFamily="34" charset="0"/>
              <a:buChar char="•"/>
            </a:pPr>
            <a:r>
              <a:rPr lang="en-CA" sz="1200" dirty="0"/>
              <a:t>Try to include a variety of names so that you can create a diverse network of support for yourself.</a:t>
            </a:r>
          </a:p>
          <a:p>
            <a:pPr marL="302078" indent="-302078">
              <a:buFont typeface="Arial" panose="020B0604020202020204" pitchFamily="34" charset="0"/>
              <a:buChar char="•"/>
            </a:pPr>
            <a:endParaRPr lang="en-CA" sz="1200" dirty="0"/>
          </a:p>
          <a:p>
            <a:pPr defTabSz="1611081">
              <a:defRPr/>
            </a:pPr>
            <a:r>
              <a:rPr lang="en-CA" sz="1200" dirty="0"/>
              <a:t>**Allow 3 to 5 minutes for completion </a:t>
            </a:r>
          </a:p>
          <a:p>
            <a:pPr defTabSz="1611081">
              <a:defRPr/>
            </a:pPr>
            <a:endParaRPr lang="en-CA" sz="1200" dirty="0"/>
          </a:p>
          <a:p>
            <a:r>
              <a:rPr lang="en-CA" sz="1200" b="1" dirty="0"/>
              <a:t>Wrap-Up – You may have noticed:</a:t>
            </a:r>
          </a:p>
          <a:p>
            <a:pPr marL="302078" indent="-302078">
              <a:buFont typeface="Arial" panose="020B0604020202020204" pitchFamily="34" charset="0"/>
              <a:buChar char="•"/>
            </a:pPr>
            <a:r>
              <a:rPr lang="en-CA" sz="1200" dirty="0"/>
              <a:t>You never have to be alone when you need support: there is always someone who really wants to help, including a professional or volunteer, or organizational and community resources that can be found in person, online, and over the phone. Take time to discover these supports now so they will be easier to find when you actually need them. And then when you need them, reach out.</a:t>
            </a:r>
            <a:br>
              <a:rPr lang="en-CA" sz="1200" dirty="0"/>
            </a:br>
            <a:endParaRPr lang="en-CA" sz="1200" dirty="0"/>
          </a:p>
          <a:p>
            <a:pPr marL="302078" indent="-302078">
              <a:buFont typeface="Arial" panose="020B0604020202020204" pitchFamily="34" charset="0"/>
              <a:buChar char="•"/>
            </a:pPr>
            <a:r>
              <a:rPr lang="en-CA" sz="1200" dirty="0"/>
              <a:t>The Government of Canada highlights varied supports: https://</a:t>
            </a:r>
            <a:r>
              <a:rPr lang="en-CA" sz="1200" dirty="0" err="1"/>
              <a:t>www.canada.ca</a:t>
            </a:r>
            <a:r>
              <a:rPr lang="en-CA" sz="1200" dirty="0"/>
              <a:t>/</a:t>
            </a:r>
            <a:r>
              <a:rPr lang="en-CA" sz="1200" dirty="0" err="1"/>
              <a:t>en</a:t>
            </a:r>
            <a:r>
              <a:rPr lang="en-CA" sz="1200" dirty="0"/>
              <a:t>/treasury-board-secretariat/services/healthy-workplace/workplace-wellness/mental-health-workplace/resources-employees-mental-health-</a:t>
            </a:r>
            <a:r>
              <a:rPr lang="en-CA" sz="1200" dirty="0" err="1"/>
              <a:t>workplace.html</a:t>
            </a:r>
            <a:br>
              <a:rPr lang="en-CA" sz="1200" dirty="0"/>
            </a:br>
            <a:endParaRPr lang="en-CA" sz="1200" dirty="0"/>
          </a:p>
          <a:p>
            <a:pPr marL="302078" indent="-302078">
              <a:buFont typeface="Arial" panose="020B0604020202020204" pitchFamily="34" charset="0"/>
              <a:buChar char="•"/>
            </a:pPr>
            <a:r>
              <a:rPr lang="en-CA" sz="1200" dirty="0"/>
              <a:t>You may have more support than you first thought. You might also notice that your support network is not as large as it could be.</a:t>
            </a:r>
            <a:br>
              <a:rPr lang="en-CA" sz="1200" dirty="0"/>
            </a:br>
            <a:endParaRPr lang="en-CA" sz="1200" dirty="0"/>
          </a:p>
          <a:p>
            <a:pPr marL="302078" indent="-302078">
              <a:buFont typeface="Arial" panose="020B0604020202020204" pitchFamily="34" charset="0"/>
              <a:buChar char="•"/>
            </a:pPr>
            <a:r>
              <a:rPr lang="en-CA" sz="1200" dirty="0"/>
              <a:t>This is not a popularity contest. We are fortunate if we have a few good people in our lives who will be there to help us.</a:t>
            </a:r>
            <a:br>
              <a:rPr lang="en-CA" sz="1200" dirty="0"/>
            </a:br>
            <a:endParaRPr lang="en-CA" sz="1200" dirty="0"/>
          </a:p>
          <a:p>
            <a:pPr marL="302078" indent="-302078">
              <a:buFont typeface="Arial" panose="020B0604020202020204" pitchFamily="34" charset="0"/>
              <a:buChar char="•"/>
            </a:pPr>
            <a:r>
              <a:rPr lang="en-CA" sz="1200" dirty="0"/>
              <a:t>To help develop your network, look for opportunities to use your strengths to assist others.</a:t>
            </a:r>
            <a:br>
              <a:rPr lang="en-CA" sz="1200" dirty="0"/>
            </a:br>
            <a:endParaRPr lang="en-CA" sz="1200" dirty="0"/>
          </a:p>
          <a:p>
            <a:pPr marL="302078" indent="-302078">
              <a:buFont typeface="Arial" panose="020B0604020202020204" pitchFamily="34" charset="0"/>
              <a:buChar char="•"/>
            </a:pPr>
            <a:r>
              <a:rPr lang="en-CA" sz="1200" dirty="0"/>
              <a:t>This can include joining a group, collaborating online or in person, volunteering, or finding one person who needs your help. </a:t>
            </a:r>
            <a:br>
              <a:rPr lang="en-CA" sz="1200" dirty="0"/>
            </a:br>
            <a:endParaRPr lang="en-CA" sz="1200" dirty="0"/>
          </a:p>
          <a:p>
            <a:pPr marL="302078" indent="-302078">
              <a:buFont typeface="Arial" panose="020B0604020202020204" pitchFamily="34" charset="0"/>
              <a:buChar char="•"/>
            </a:pPr>
            <a:r>
              <a:rPr lang="en-CA" sz="1200" dirty="0"/>
              <a:t>However you choose to build a support network, the more people you support, the more people who may also be there when you need help. </a:t>
            </a:r>
          </a:p>
          <a:p>
            <a:pPr defTabSz="1611081">
              <a:defRPr/>
            </a:pPr>
            <a:endParaRPr lang="en-CA"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21</a:t>
            </a:fld>
            <a:endParaRPr lang="en-US"/>
          </a:p>
        </p:txBody>
      </p:sp>
    </p:spTree>
    <p:extLst>
      <p:ext uri="{BB962C8B-B14F-4D97-AF65-F5344CB8AC3E}">
        <p14:creationId xmlns:p14="http://schemas.microsoft.com/office/powerpoint/2010/main" val="3036830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sz="1200" dirty="0"/>
              <a:t>W</a:t>
            </a:r>
            <a:r>
              <a:rPr lang="en-CA" dirty="0"/>
              <a:t>e’re now going to complete the section </a:t>
            </a:r>
            <a:r>
              <a:rPr lang="en-CA" sz="1200" dirty="0"/>
              <a:t>Identifying and Using Your Strengths.</a:t>
            </a:r>
          </a:p>
          <a:p>
            <a:pPr marL="302078" indent="-302078" defTabSz="1611081">
              <a:buFont typeface="Arial" panose="020B0604020202020204" pitchFamily="34" charset="0"/>
              <a:buChar char="•"/>
              <a:defRPr/>
            </a:pPr>
            <a:endParaRPr lang="en-US" sz="1200" b="1" dirty="0"/>
          </a:p>
          <a:p>
            <a:r>
              <a:rPr lang="en-CA" sz="1200" b="1" dirty="0"/>
              <a:t>Why this matters</a:t>
            </a:r>
            <a:endParaRPr lang="en-CA" sz="1200" dirty="0"/>
          </a:p>
          <a:p>
            <a:pPr marL="302078" indent="-302078">
              <a:buFont typeface="Arial" panose="020B0604020202020204" pitchFamily="34" charset="0"/>
              <a:buChar char="•"/>
            </a:pPr>
            <a:r>
              <a:rPr lang="en-CA" sz="1200" dirty="0"/>
              <a:t>When we talk about a person’s character, we are talking about the sum total of who that person is, which means how their thoughts, feelings, and behaviours shape who they are, how they see the world, and how they interact with the people around them. </a:t>
            </a:r>
            <a:br>
              <a:rPr lang="en-CA" sz="1200" dirty="0"/>
            </a:br>
            <a:endParaRPr lang="en-CA" sz="1200" dirty="0"/>
          </a:p>
          <a:p>
            <a:pPr marL="302078" indent="-302078">
              <a:buFont typeface="Arial" panose="020B0604020202020204" pitchFamily="34" charset="0"/>
              <a:buChar char="•"/>
            </a:pPr>
            <a:r>
              <a:rPr lang="en-CA" sz="1200" dirty="0"/>
              <a:t>Every person has character strengths. These are positive qualities that are part of who we are and come naturally to us.</a:t>
            </a:r>
            <a:br>
              <a:rPr lang="en-CA" sz="1200" dirty="0"/>
            </a:br>
            <a:endParaRPr lang="en-CA" sz="1200" dirty="0"/>
          </a:p>
          <a:p>
            <a:pPr marL="302078" indent="-302078">
              <a:buFont typeface="Arial" panose="020B0604020202020204" pitchFamily="34" charset="0"/>
              <a:buChar char="•"/>
            </a:pPr>
            <a:r>
              <a:rPr lang="en-CA" sz="1200" dirty="0"/>
              <a:t>It is much easier for us to use our strengths during times of adversity than to try to manage our weaknesses. For example, if patience is not your strength, trying to be patient when faced with a delay in a work project won’t be easy. On the other hand, if creativity is a strength, distracting yourself from the stress and frustration of waiting while you begin a new, creative project might be helpful.</a:t>
            </a:r>
          </a:p>
          <a:p>
            <a:pPr marL="302078" indent="-302078">
              <a:buFont typeface="Arial" panose="020B0604020202020204" pitchFamily="34" charset="0"/>
              <a:buChar char="•"/>
            </a:pPr>
            <a:endParaRPr lang="en-CA" sz="1200" dirty="0"/>
          </a:p>
          <a:p>
            <a:r>
              <a:rPr lang="en-CA" sz="1200" b="1" dirty="0"/>
              <a:t>Instructions</a:t>
            </a:r>
          </a:p>
          <a:p>
            <a:pPr marL="302078" indent="-302078">
              <a:buFont typeface="Arial" panose="020B0604020202020204" pitchFamily="34" charset="0"/>
              <a:buChar char="•"/>
            </a:pPr>
            <a:r>
              <a:rPr lang="en-CA" sz="1200" dirty="0"/>
              <a:t>If you have not already done so, consider completing the free VIA Character Strengths Survey at </a:t>
            </a:r>
            <a:r>
              <a:rPr lang="en-CA" sz="1200" dirty="0" err="1"/>
              <a:t>www.viame.org</a:t>
            </a:r>
            <a:r>
              <a:rPr lang="en-CA" sz="1200" dirty="0"/>
              <a:t>. It will take you approximately 15 minutes. There is no need to purchase the full report to learn about your top strengths.</a:t>
            </a:r>
            <a:br>
              <a:rPr lang="en-CA" sz="1200" dirty="0"/>
            </a:br>
            <a:endParaRPr lang="en-CA" sz="1200" dirty="0"/>
          </a:p>
          <a:p>
            <a:pPr marL="302078" indent="-302078">
              <a:buFont typeface="Arial" panose="020B0604020202020204" pitchFamily="34" charset="0"/>
              <a:buChar char="•"/>
            </a:pPr>
            <a:r>
              <a:rPr lang="en-CA" sz="1200" dirty="0"/>
              <a:t>This survey is part of a research project, so you will need to provide personal information, including your name and email address for research purposes. Alternatively, you can just write down what you feel are your top strengths using the list found in Appendix A.</a:t>
            </a:r>
            <a:br>
              <a:rPr lang="en-CA" sz="1200" dirty="0"/>
            </a:br>
            <a:endParaRPr lang="en-CA" sz="1200" dirty="0"/>
          </a:p>
          <a:p>
            <a:pPr marL="302078" indent="-302078">
              <a:buFont typeface="Arial" panose="020B0604020202020204" pitchFamily="34" charset="0"/>
              <a:buChar char="•"/>
            </a:pPr>
            <a:r>
              <a:rPr lang="en-CA" sz="1200" dirty="0"/>
              <a:t>Once you know your top three strengths, write them down in the spaces provided in the chart and then add ways to use them to help you deal with challenging times. The first three are examples to help you get started.</a:t>
            </a:r>
          </a:p>
          <a:p>
            <a:endParaRPr lang="en-US" dirty="0"/>
          </a:p>
          <a:p>
            <a:endParaRPr lang="en-CA" sz="1200" dirty="0"/>
          </a:p>
          <a:p>
            <a:pPr defTabSz="1611081">
              <a:defRPr/>
            </a:pPr>
            <a:r>
              <a:rPr lang="en-CA" sz="1200" dirty="0"/>
              <a:t>****Allow 3 - 5 minutes for completion </a:t>
            </a:r>
          </a:p>
          <a:p>
            <a:pPr defTabSz="1611081">
              <a:defRPr/>
            </a:pPr>
            <a:endParaRPr lang="en-CA" sz="1200" dirty="0"/>
          </a:p>
          <a:p>
            <a:r>
              <a:rPr lang="en-CA" sz="1200" b="1" dirty="0"/>
              <a:t>Wrap-Up – You may have noticed:</a:t>
            </a:r>
          </a:p>
          <a:p>
            <a:pPr marL="302078" indent="-302078">
              <a:buFont typeface="Arial" panose="020B0604020202020204" pitchFamily="34" charset="0"/>
              <a:buChar char="•"/>
            </a:pPr>
            <a:r>
              <a:rPr lang="en-CA" sz="1200" dirty="0"/>
              <a:t>We all have many character strengths, but we don’t all have the same strengths to the same degree. For example, while everyone has curiosity, it will be stronger in some people than in others. </a:t>
            </a:r>
            <a:br>
              <a:rPr lang="en-CA" sz="1200" dirty="0"/>
            </a:br>
            <a:endParaRPr lang="en-CA" sz="1200" dirty="0"/>
          </a:p>
          <a:p>
            <a:pPr marL="302078" indent="-302078">
              <a:buFont typeface="Arial" panose="020B0604020202020204" pitchFamily="34" charset="0"/>
              <a:buChar char="•"/>
            </a:pPr>
            <a:r>
              <a:rPr lang="en-CA" sz="1200" dirty="0"/>
              <a:t>Also, any strength can be overused to the point where it becomes a problem. Using the example of curiosity, not enough can make life boring - too much can make you seem nosy or intrusive. </a:t>
            </a:r>
            <a:br>
              <a:rPr lang="en-CA" sz="1200" dirty="0"/>
            </a:br>
            <a:endParaRPr lang="en-CA" sz="1200" dirty="0"/>
          </a:p>
          <a:p>
            <a:pPr marL="302078" indent="-302078">
              <a:buFont typeface="Arial" panose="020B0604020202020204" pitchFamily="34" charset="0"/>
              <a:buChar char="•"/>
            </a:pPr>
            <a:r>
              <a:rPr lang="en-CA" sz="1200" dirty="0"/>
              <a:t>Recognizing strengths in ourselves and using them wisely can help us improve our own self-confidence and build connections with other people.</a:t>
            </a:r>
            <a:br>
              <a:rPr lang="en-CA" sz="1200" dirty="0"/>
            </a:br>
            <a:endParaRPr lang="en-CA" sz="1200" dirty="0"/>
          </a:p>
          <a:p>
            <a:pPr marL="302078" indent="-302078">
              <a:buFont typeface="Arial" panose="020B0604020202020204" pitchFamily="34" charset="0"/>
              <a:buChar char="•"/>
            </a:pPr>
            <a:r>
              <a:rPr lang="en-CA" sz="1200" dirty="0"/>
              <a:t>More information and tools to help you use your strengths to thrive in all areas of your life can be found in the link at the bottom of the page: http://</a:t>
            </a:r>
            <a:r>
              <a:rPr lang="en-CA" sz="1200" dirty="0" err="1"/>
              <a:t>www.viacharacter.org</a:t>
            </a:r>
            <a:r>
              <a:rPr lang="en-CA" sz="1200" dirty="0"/>
              <a:t>/www/Reports-Courses-Resources/Resources/Character-Strength-Fact-Sheets</a:t>
            </a:r>
          </a:p>
          <a:p>
            <a:br>
              <a:rPr lang="en-CA" sz="1200" dirty="0"/>
            </a:br>
            <a:endParaRPr lang="en-US" dirty="0"/>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22</a:t>
            </a:fld>
            <a:endParaRPr lang="en-US"/>
          </a:p>
        </p:txBody>
      </p:sp>
    </p:spTree>
    <p:extLst>
      <p:ext uri="{BB962C8B-B14F-4D97-AF65-F5344CB8AC3E}">
        <p14:creationId xmlns:p14="http://schemas.microsoft.com/office/powerpoint/2010/main" val="2362863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11081">
              <a:defRPr/>
            </a:pPr>
            <a:r>
              <a:rPr lang="en-US" dirty="0"/>
              <a:t>If one of your stressors is concern about being off work due to illness or injury, you may want to fill out the appropriate section for you: Work Resilience for Leaders, Work Resilience for Employees, Work Resilience for Self-Employed at another time. </a:t>
            </a:r>
          </a:p>
          <a:p>
            <a:pPr defTabSz="1611081">
              <a:defRPr/>
            </a:pPr>
            <a:endParaRPr lang="en-US" dirty="0"/>
          </a:p>
          <a:p>
            <a:pPr defTabSz="1611081">
              <a:defRPr/>
            </a:pPr>
            <a:r>
              <a:rPr lang="en-US" dirty="0"/>
              <a:t>We won’t do those today, but we do know that some people who do burn out also believe that no matter how unwell they are, they must keep working. </a:t>
            </a:r>
          </a:p>
          <a:p>
            <a:pPr defTabSz="1611081">
              <a:defRPr/>
            </a:pPr>
            <a:endParaRPr lang="en-US" dirty="0"/>
          </a:p>
          <a:p>
            <a:pPr defTabSz="1611081">
              <a:defRPr/>
            </a:pPr>
            <a:r>
              <a:rPr lang="en-US" dirty="0"/>
              <a:t>This section is to help those overachievers with poor personal boundaries to learn that they can put things in place so that when they need to take a day off for health purposes, it will not create a disaster of epic proportions.</a:t>
            </a:r>
          </a:p>
          <a:p>
            <a:pPr defTabSz="1611081">
              <a:defRPr/>
            </a:pPr>
            <a:endParaRPr lang="en-US" dirty="0"/>
          </a:p>
          <a:p>
            <a:pPr defTabSz="1611081">
              <a:defRPr/>
            </a:pPr>
            <a:r>
              <a:rPr lang="en-US" dirty="0"/>
              <a:t>For those who think I may be talking about you, please return to this section when you can.</a:t>
            </a:r>
          </a:p>
        </p:txBody>
      </p:sp>
      <p:sp>
        <p:nvSpPr>
          <p:cNvPr id="4" name="Slide Number Placeholder 3"/>
          <p:cNvSpPr>
            <a:spLocks noGrp="1"/>
          </p:cNvSpPr>
          <p:nvPr>
            <p:ph type="sldNum" sz="quarter" idx="5"/>
          </p:nvPr>
        </p:nvSpPr>
        <p:spPr/>
        <p:txBody>
          <a:bodyPr/>
          <a:lstStyle/>
          <a:p>
            <a:fld id="{095C8513-1CA2-4E61-94ED-AE7D2B383338}" type="slidenum">
              <a:rPr lang="en-US" smtClean="0"/>
              <a:pPr/>
              <a:t>23</a:t>
            </a:fld>
            <a:endParaRPr lang="en-US"/>
          </a:p>
        </p:txBody>
      </p:sp>
    </p:spTree>
    <p:extLst>
      <p:ext uri="{BB962C8B-B14F-4D97-AF65-F5344CB8AC3E}">
        <p14:creationId xmlns:p14="http://schemas.microsoft.com/office/powerpoint/2010/main" val="3892633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sz="1200" dirty="0"/>
              <a:t>We’ll now look at Commitment to Myself</a:t>
            </a:r>
            <a:br>
              <a:rPr lang="en-CA" sz="1200" dirty="0"/>
            </a:br>
            <a:endParaRPr lang="en-CA" sz="1200" dirty="0"/>
          </a:p>
          <a:p>
            <a:r>
              <a:rPr lang="en-CA" sz="1200" b="1" dirty="0"/>
              <a:t>Why this matters</a:t>
            </a:r>
            <a:endParaRPr lang="en-CA" sz="1200" dirty="0"/>
          </a:p>
          <a:p>
            <a:pPr marL="302078" indent="-302078">
              <a:buFont typeface="Arial" panose="020B0604020202020204" pitchFamily="34" charset="0"/>
              <a:buChar char="•"/>
            </a:pPr>
            <a:r>
              <a:rPr lang="en-CA" sz="1200" dirty="0"/>
              <a:t>At this point, we’ve explored how you might automatically respond in the face of adversity and have considered alternative responses or daily habits that could be more beneficial. Now you can commit to one thing that you are willing to do differently for at least three weeks to improve your own resilience. Each one of these is based on the evidence of what builds resilience, but each are </a:t>
            </a:r>
            <a:r>
              <a:rPr lang="en-CA" sz="1200" dirty="0" err="1"/>
              <a:t>microchanges</a:t>
            </a:r>
            <a:r>
              <a:rPr lang="en-CA" sz="1200" dirty="0"/>
              <a:t> that will be relatively easy for anyone to fit into a busy day. Just choose one at a time and don’t add the next one until you feel the first one is comfortably embedded in your daily habits.</a:t>
            </a:r>
          </a:p>
          <a:p>
            <a:br>
              <a:rPr lang="en-CA" sz="1200" b="1" dirty="0"/>
            </a:br>
            <a:r>
              <a:rPr lang="en-CA" sz="1200" b="1" dirty="0"/>
              <a:t>Instructions</a:t>
            </a:r>
            <a:endParaRPr lang="en-CA" sz="1200" dirty="0"/>
          </a:p>
          <a:p>
            <a:pPr marL="302078" indent="-302078">
              <a:buFont typeface="Arial" panose="020B0604020202020204" pitchFamily="34" charset="0"/>
              <a:buChar char="•"/>
            </a:pPr>
            <a:r>
              <a:rPr lang="en-CA" sz="1200" dirty="0"/>
              <a:t>Choose one of the items listed on the page or create your own. I will briefly describe them to you:</a:t>
            </a:r>
          </a:p>
          <a:p>
            <a:pPr marL="302078" indent="-302078">
              <a:buFont typeface="Arial" panose="020B0604020202020204" pitchFamily="34" charset="0"/>
              <a:buChar char="•"/>
            </a:pPr>
            <a:r>
              <a:rPr lang="en-CA" sz="1200" dirty="0"/>
              <a:t>One is to take time after every disappointment or challenge or frustration and consider what you have learned. </a:t>
            </a:r>
          </a:p>
          <a:p>
            <a:pPr marL="302078" indent="-302078">
              <a:buFont typeface="Arial" panose="020B0604020202020204" pitchFamily="34" charset="0"/>
              <a:buChar char="•"/>
            </a:pPr>
            <a:r>
              <a:rPr lang="en-CA" sz="1200" dirty="0"/>
              <a:t>Another is to take the advice of Mel Robbins, author of the 5 Second Rule. She suggests you forget waiting for motivation to do what you know you should do and just say 5,4,3,2,1 and takeoff to do it. If you have trouble with procrastination, this may be the one for you.</a:t>
            </a:r>
          </a:p>
          <a:p>
            <a:pPr marL="302078" indent="-302078">
              <a:buFont typeface="Arial" panose="020B0604020202020204" pitchFamily="34" charset="0"/>
              <a:buChar char="•"/>
            </a:pPr>
            <a:r>
              <a:rPr lang="en-CA" sz="1200" dirty="0"/>
              <a:t>Another one is simply to use the 4 A’s we discussed earlier and apply them to your stressors.</a:t>
            </a:r>
          </a:p>
          <a:p>
            <a:pPr marL="302078" indent="-302078">
              <a:buFont typeface="Arial" panose="020B0604020202020204" pitchFamily="34" charset="0"/>
              <a:buChar char="•"/>
            </a:pPr>
            <a:r>
              <a:rPr lang="en-CA" sz="1200" dirty="0"/>
              <a:t>You could also choose the option to simply express appreciation as often as you can –  whether it is thanking someone for opening a door or expressing appreciation for sunlight – be on the lookout for what is positive in your day. If your thoughts have been rather negative lately, this might be the commitment for you.</a:t>
            </a:r>
          </a:p>
          <a:p>
            <a:pPr marL="302078" indent="-302078">
              <a:buFont typeface="Arial" panose="020B0604020202020204" pitchFamily="34" charset="0"/>
              <a:buChar char="•"/>
            </a:pPr>
            <a:r>
              <a:rPr lang="en-CA" sz="1200" dirty="0"/>
              <a:t>You could spend time examining your mistakes and recording what you learned to do or not do the next time.</a:t>
            </a:r>
          </a:p>
          <a:p>
            <a:pPr marL="302078" indent="-302078">
              <a:buFont typeface="Arial" panose="020B0604020202020204" pitchFamily="34" charset="0"/>
              <a:buChar char="•"/>
            </a:pPr>
            <a:r>
              <a:rPr lang="en-CA" sz="1200" dirty="0"/>
              <a:t>Or you could just say yes – for 3 weeks say yes every time someone offers to help with work, at home or even in a store. Learning to accept help is an important element of resilience and if you are uncomfortable or unaccustomed to doing this you may wish to consider this one.</a:t>
            </a:r>
          </a:p>
          <a:p>
            <a:pPr marL="302078" indent="-302078">
              <a:buFont typeface="Arial" panose="020B0604020202020204" pitchFamily="34" charset="0"/>
              <a:buChar char="•"/>
            </a:pPr>
            <a:r>
              <a:rPr lang="en-CA" sz="1200" dirty="0"/>
              <a:t>Finally, you could also choose to monitor and correct your own self-talk. If someone said some of the things we say to ourselves all day – you idiot, how could you be so stupid, and the like – we would probably have them up on harassment charges. If you do this to yourself a lot, this may be the one for you.</a:t>
            </a:r>
          </a:p>
          <a:p>
            <a:endParaRPr lang="en-US" dirty="0"/>
          </a:p>
          <a:p>
            <a:pPr defTabSz="1611081">
              <a:defRPr/>
            </a:pPr>
            <a:r>
              <a:rPr lang="en-CA" sz="1200" dirty="0"/>
              <a:t>**Allow 3 minutes for completion </a:t>
            </a:r>
          </a:p>
          <a:p>
            <a:pPr defTabSz="1611081">
              <a:defRPr/>
            </a:pPr>
            <a:br>
              <a:rPr lang="en-CA" sz="1200" dirty="0"/>
            </a:br>
            <a:r>
              <a:rPr lang="en-CA" sz="1200" b="1" dirty="0"/>
              <a:t>Wrap-Up:</a:t>
            </a:r>
          </a:p>
          <a:p>
            <a:pPr marL="302078" indent="-302078">
              <a:buFont typeface="Arial" panose="020B0604020202020204" pitchFamily="34" charset="0"/>
              <a:buChar char="•"/>
            </a:pPr>
            <a:r>
              <a:rPr lang="en-CA" sz="1200" dirty="0"/>
              <a:t>Committing to a challenge and sharing your plans with someone may help keep you accountable to your goals. Limit your stress by choosing only one change to work on at a time.</a:t>
            </a:r>
          </a:p>
          <a:p>
            <a:endParaRPr lang="en-US" dirty="0"/>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24</a:t>
            </a:fld>
            <a:endParaRPr lang="en-US"/>
          </a:p>
        </p:txBody>
      </p:sp>
    </p:spTree>
    <p:extLst>
      <p:ext uri="{BB962C8B-B14F-4D97-AF65-F5344CB8AC3E}">
        <p14:creationId xmlns:p14="http://schemas.microsoft.com/office/powerpoint/2010/main" val="960317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US" dirty="0"/>
              <a:t>The Coping Strategies Planner is also provided </a:t>
            </a:r>
            <a:r>
              <a:rPr lang="en-CA" sz="1200" dirty="0"/>
              <a:t>for you to add in your most likely or existing stressors and the coping strategies or strengths you will use to deal with them. The first one is an example to help get you started. </a:t>
            </a:r>
          </a:p>
          <a:p>
            <a:pPr marL="302078" indent="-302078">
              <a:buFont typeface="Arial" panose="020B0604020202020204" pitchFamily="34" charset="0"/>
              <a:buChar char="•"/>
            </a:pPr>
            <a:endParaRPr lang="en-CA" sz="1200" dirty="0"/>
          </a:p>
          <a:p>
            <a:pPr marL="302078" indent="-302078">
              <a:buFont typeface="Arial" panose="020B0604020202020204" pitchFamily="34" charset="0"/>
              <a:buChar char="•"/>
            </a:pPr>
            <a:r>
              <a:rPr lang="en-CA" sz="1200" dirty="0"/>
              <a:t>We’ll leave this for you to do on your own time, but it is a great visual reminder of the strategies you believe will work. At the time of extreme stress, it is not unusual that we forget what works.</a:t>
            </a:r>
          </a:p>
          <a:p>
            <a:pPr marL="302078" indent="-30207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25</a:t>
            </a:fld>
            <a:endParaRPr lang="en-US"/>
          </a:p>
        </p:txBody>
      </p:sp>
    </p:spTree>
    <p:extLst>
      <p:ext uri="{BB962C8B-B14F-4D97-AF65-F5344CB8AC3E}">
        <p14:creationId xmlns:p14="http://schemas.microsoft.com/office/powerpoint/2010/main" val="3527020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defTabSz="1611081">
              <a:buFont typeface="Arial" panose="020B0604020202020204" pitchFamily="34" charset="0"/>
              <a:buChar char="•"/>
              <a:defRPr/>
            </a:pPr>
            <a:r>
              <a:rPr lang="en-CA" sz="1200" dirty="0"/>
              <a:t>FACILITATOR INSTRUCTION: Please ask the organization to fill in as much of this as possible in advance. Ask for copies of the page to hand out and review with the participants.  A separate form should be done for students and employees. If you are an external facilitator request that someone familiar with the organizational resources take 3-5 minutes to review the resources with the group. If this is not possible, you can say:</a:t>
            </a:r>
          </a:p>
          <a:p>
            <a:pPr marL="302078" indent="-302078" defTabSz="1611081">
              <a:buFont typeface="Arial" panose="020B0604020202020204" pitchFamily="34" charset="0"/>
              <a:buChar char="•"/>
              <a:defRPr/>
            </a:pPr>
            <a:endParaRPr lang="en-CA" sz="1200" dirty="0"/>
          </a:p>
          <a:p>
            <a:pPr marL="302078" indent="-302078" defTabSz="1611081">
              <a:buFont typeface="Arial" panose="020B0604020202020204" pitchFamily="34" charset="0"/>
              <a:buChar char="•"/>
              <a:defRPr/>
            </a:pPr>
            <a:r>
              <a:rPr lang="en-CA" sz="1200" dirty="0"/>
              <a:t>We’ve also provided a chart to help you be more aware of potential resources. </a:t>
            </a:r>
            <a:br>
              <a:rPr lang="en-CA" sz="1200" dirty="0"/>
            </a:br>
            <a:endParaRPr lang="en-CA" sz="1200" dirty="0"/>
          </a:p>
          <a:p>
            <a:pPr marL="302078" indent="-302078">
              <a:buFont typeface="Arial" panose="020B0604020202020204" pitchFamily="34" charset="0"/>
              <a:buChar char="•"/>
            </a:pPr>
            <a:r>
              <a:rPr lang="en-CA" sz="1200" dirty="0"/>
              <a:t>Fill this in on your own or obtain a list of resources available to you within your organization, community, or other associations before you need them.</a:t>
            </a:r>
          </a:p>
          <a:p>
            <a:endParaRPr lang="en-US" dirty="0"/>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26</a:t>
            </a:fld>
            <a:endParaRPr lang="en-US"/>
          </a:p>
        </p:txBody>
      </p:sp>
    </p:spTree>
    <p:extLst>
      <p:ext uri="{BB962C8B-B14F-4D97-AF65-F5344CB8AC3E}">
        <p14:creationId xmlns:p14="http://schemas.microsoft.com/office/powerpoint/2010/main" val="976005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 resources freely available through </a:t>
            </a:r>
            <a:r>
              <a:rPr lang="en-US" b="1" dirty="0" err="1"/>
              <a:t>workplacestrategiesformentalhealth.com</a:t>
            </a:r>
            <a:r>
              <a:rPr lang="en-US" dirty="0"/>
              <a:t> for you to use anywhere, anytime. </a:t>
            </a: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27</a:t>
            </a:fld>
            <a:endParaRPr lang="en-US"/>
          </a:p>
        </p:txBody>
      </p:sp>
    </p:spTree>
    <p:extLst>
      <p:ext uri="{BB962C8B-B14F-4D97-AF65-F5344CB8AC3E}">
        <p14:creationId xmlns:p14="http://schemas.microsoft.com/office/powerpoint/2010/main" val="491811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any questions or comments you would like to share?</a:t>
            </a:r>
          </a:p>
          <a:p>
            <a:endParaRPr lang="en-US" dirty="0"/>
          </a:p>
          <a:p>
            <a:r>
              <a:rPr lang="en-US" dirty="0"/>
              <a:t>________________________________</a:t>
            </a:r>
          </a:p>
          <a:p>
            <a:r>
              <a:rPr lang="en-US" dirty="0"/>
              <a:t>ENDING</a:t>
            </a:r>
          </a:p>
          <a:p>
            <a:r>
              <a:rPr lang="en-US" dirty="0"/>
              <a:t>Thank you for taking the time to build your own resilience.  </a:t>
            </a:r>
            <a:r>
              <a:rPr lang="en-US"/>
              <a:t>Remember that this resource is free and you are encouraged to revisit it yearly as your stressors change and you become ready to try out new coping strategies.</a:t>
            </a: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28</a:t>
            </a:fld>
            <a:endParaRPr lang="en-US"/>
          </a:p>
        </p:txBody>
      </p:sp>
    </p:spTree>
    <p:extLst>
      <p:ext uri="{BB962C8B-B14F-4D97-AF65-F5344CB8AC3E}">
        <p14:creationId xmlns:p14="http://schemas.microsoft.com/office/powerpoint/2010/main" val="2942086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defTabSz="1611081">
              <a:spcBef>
                <a:spcPts val="1057"/>
              </a:spcBef>
              <a:spcAft>
                <a:spcPts val="1057"/>
              </a:spcAft>
              <a:buFont typeface="Arial" panose="020B0604020202020204" pitchFamily="34" charset="0"/>
              <a:buChar char="•"/>
              <a:defRPr/>
            </a:pPr>
            <a:r>
              <a:rPr lang="en-US" dirty="0"/>
              <a:t>FACILITATOR INSTRUCTION: Please ensure that at this point you are able to provide a text, phone or location of someone available throughout this session who can help those who are currently need assistance or support.</a:t>
            </a:r>
          </a:p>
          <a:p>
            <a:pPr marL="302078" indent="-302078" defTabSz="1611081">
              <a:spcBef>
                <a:spcPts val="1057"/>
              </a:spcBef>
              <a:spcAft>
                <a:spcPts val="1057"/>
              </a:spcAft>
              <a:buFont typeface="Arial" panose="020B0604020202020204" pitchFamily="34" charset="0"/>
              <a:buChar char="•"/>
              <a:defRPr/>
            </a:pPr>
            <a:endParaRPr lang="en-US" dirty="0"/>
          </a:p>
          <a:p>
            <a:pPr marL="302078" indent="-302078" defTabSz="1611081">
              <a:spcBef>
                <a:spcPts val="1057"/>
              </a:spcBef>
              <a:spcAft>
                <a:spcPts val="1057"/>
              </a:spcAft>
              <a:buFont typeface="Arial" panose="020B0604020202020204" pitchFamily="34" charset="0"/>
              <a:buChar char="•"/>
              <a:defRPr/>
            </a:pPr>
            <a:r>
              <a:rPr lang="en-US" dirty="0"/>
              <a:t>Important distinction – this is not therapy or a medical intervention.  If you are in crisis now or very unwell, our suggestion is to take this to your treating professional to complete together when you are well enough to do so. </a:t>
            </a:r>
            <a:br>
              <a:rPr lang="en-US" dirty="0"/>
            </a:br>
            <a:endParaRPr lang="en-US" dirty="0"/>
          </a:p>
          <a:p>
            <a:pPr marL="302078" indent="-302078" defTabSz="1611081">
              <a:spcBef>
                <a:spcPts val="1057"/>
              </a:spcBef>
              <a:spcAft>
                <a:spcPts val="1057"/>
              </a:spcAft>
              <a:buFont typeface="Arial" panose="020B0604020202020204" pitchFamily="34" charset="0"/>
              <a:buChar char="•"/>
              <a:defRPr/>
            </a:pPr>
            <a:r>
              <a:rPr lang="en-US" dirty="0"/>
              <a:t>Taking part in this session will be fine but it is not fair to be expecting yourself to develop healthier coping strategies when you are struggling to get through the day.  It is like asking you to develop new math skills during the math exam. It is not great for your stress levels.  So, if this is your situation, just relax and take from this whatever resonates with you. </a:t>
            </a:r>
          </a:p>
          <a:p>
            <a:pPr marL="302078" indent="-302078" defTabSz="1611081">
              <a:spcBef>
                <a:spcPts val="1057"/>
              </a:spcBef>
              <a:spcAft>
                <a:spcPts val="1057"/>
              </a:spcAft>
              <a:buFont typeface="Arial" panose="020B0604020202020204" pitchFamily="34" charset="0"/>
              <a:buChar char="•"/>
              <a:defRPr/>
            </a:pPr>
            <a:endParaRPr lang="en-US" dirty="0"/>
          </a:p>
          <a:p>
            <a:pPr marL="302078" indent="-302078" defTabSz="1611081">
              <a:spcBef>
                <a:spcPts val="1057"/>
              </a:spcBef>
              <a:spcAft>
                <a:spcPts val="1057"/>
              </a:spcAft>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3</a:t>
            </a:fld>
            <a:endParaRPr lang="en-US"/>
          </a:p>
        </p:txBody>
      </p:sp>
    </p:spTree>
    <p:extLst>
      <p:ext uri="{BB962C8B-B14F-4D97-AF65-F5344CB8AC3E}">
        <p14:creationId xmlns:p14="http://schemas.microsoft.com/office/powerpoint/2010/main" val="344465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US" i="1" dirty="0"/>
              <a:t>Is resilience just a way to blame the victim? </a:t>
            </a:r>
            <a:br>
              <a:rPr lang="en-US" i="1" dirty="0"/>
            </a:br>
            <a:endParaRPr lang="en-US" i="1" dirty="0"/>
          </a:p>
          <a:p>
            <a:pPr marL="302078" indent="-302078">
              <a:buFont typeface="Arial" panose="020B0604020202020204" pitchFamily="34" charset="0"/>
              <a:buChar char="•"/>
            </a:pPr>
            <a:r>
              <a:rPr lang="en-US" i="0" dirty="0"/>
              <a:t>Some used to think so because of the way they heard it referred to: </a:t>
            </a:r>
            <a:r>
              <a:rPr lang="en-US" i="1" dirty="0"/>
              <a:t>We will continue to have a toxic relationship or workplace or classroom and </a:t>
            </a:r>
            <a:r>
              <a:rPr lang="en-US" i="1" u="sng" dirty="0"/>
              <a:t>you</a:t>
            </a:r>
            <a:r>
              <a:rPr lang="en-US" i="1" dirty="0"/>
              <a:t> just need to become more resilient to put up with it. </a:t>
            </a:r>
            <a:r>
              <a:rPr lang="en-US" i="0" dirty="0"/>
              <a:t>This was sometimes said to people who were bullied, teased, humiliated, or pressured with unreasonable demands: </a:t>
            </a:r>
            <a:r>
              <a:rPr lang="en-US" i="1" dirty="0"/>
              <a:t>You need to suck it up or toughen up. You need to be more resilient and less sensitive. </a:t>
            </a:r>
            <a:br>
              <a:rPr lang="en-US" i="1" dirty="0"/>
            </a:br>
            <a:endParaRPr lang="en-US" i="1" dirty="0"/>
          </a:p>
          <a:p>
            <a:pPr marL="302078" indent="-302078">
              <a:buFont typeface="Arial" panose="020B0604020202020204" pitchFamily="34" charset="0"/>
              <a:buChar char="•"/>
            </a:pPr>
            <a:r>
              <a:rPr lang="en-US" i="0" dirty="0"/>
              <a:t>In other words – let’s blame the victim. But we may have missed the point of resilience…</a:t>
            </a:r>
          </a:p>
        </p:txBody>
      </p:sp>
      <p:sp>
        <p:nvSpPr>
          <p:cNvPr id="4" name="Slide Number Placeholder 3"/>
          <p:cNvSpPr>
            <a:spLocks noGrp="1"/>
          </p:cNvSpPr>
          <p:nvPr>
            <p:ph type="sldNum" sz="quarter" idx="5"/>
          </p:nvPr>
        </p:nvSpPr>
        <p:spPr/>
        <p:txBody>
          <a:bodyPr/>
          <a:lstStyle/>
          <a:p>
            <a:fld id="{095C8513-1CA2-4E61-94ED-AE7D2B383338}" type="slidenum">
              <a:rPr lang="en-US" smtClean="0"/>
              <a:pPr/>
              <a:t>4</a:t>
            </a:fld>
            <a:endParaRPr lang="en-US"/>
          </a:p>
        </p:txBody>
      </p:sp>
    </p:spTree>
    <p:extLst>
      <p:ext uri="{BB962C8B-B14F-4D97-AF65-F5344CB8AC3E}">
        <p14:creationId xmlns:p14="http://schemas.microsoft.com/office/powerpoint/2010/main" val="202691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dirty="0"/>
              <a:t>Many of these things are part of life. We will not be able to avoid them all. So, rather than see resilience as </a:t>
            </a:r>
            <a:r>
              <a:rPr lang="en-CA" i="1" dirty="0"/>
              <a:t>blame the victim</a:t>
            </a:r>
            <a:r>
              <a:rPr lang="en-CA" dirty="0"/>
              <a:t>, begin to see it as </a:t>
            </a:r>
            <a:r>
              <a:rPr lang="en-CA" i="1" dirty="0"/>
              <a:t>empower the human</a:t>
            </a:r>
            <a:r>
              <a:rPr lang="en-CA" dirty="0"/>
              <a:t>.  </a:t>
            </a:r>
          </a:p>
          <a:p>
            <a:pPr marL="302078" indent="-302078">
              <a:buFont typeface="Arial" panose="020B0604020202020204" pitchFamily="34" charset="0"/>
              <a:buChar char="•"/>
            </a:pPr>
            <a:endParaRPr lang="en-CA" dirty="0"/>
          </a:p>
          <a:p>
            <a:pPr marL="302078" indent="-302078">
              <a:buFont typeface="Arial" panose="020B0604020202020204" pitchFamily="34" charset="0"/>
              <a:buChar char="•"/>
            </a:pPr>
            <a:r>
              <a:rPr lang="en-CA" dirty="0"/>
              <a:t>Regardless of your life circumstances or your workplace, building your own resilience will allow you to have a better quality of life. You deserve that.</a:t>
            </a:r>
          </a:p>
        </p:txBody>
      </p:sp>
      <p:sp>
        <p:nvSpPr>
          <p:cNvPr id="4" name="Slide Number Placeholder 3"/>
          <p:cNvSpPr>
            <a:spLocks noGrp="1"/>
          </p:cNvSpPr>
          <p:nvPr>
            <p:ph type="sldNum" sz="quarter" idx="5"/>
          </p:nvPr>
        </p:nvSpPr>
        <p:spPr/>
        <p:txBody>
          <a:bodyPr/>
          <a:lstStyle/>
          <a:p>
            <a:fld id="{095C8513-1CA2-4E61-94ED-AE7D2B383338}" type="slidenum">
              <a:rPr lang="en-US" smtClean="0"/>
              <a:pPr/>
              <a:t>5</a:t>
            </a:fld>
            <a:endParaRPr lang="en-US"/>
          </a:p>
        </p:txBody>
      </p:sp>
    </p:spTree>
    <p:extLst>
      <p:ext uri="{BB962C8B-B14F-4D97-AF65-F5344CB8AC3E}">
        <p14:creationId xmlns:p14="http://schemas.microsoft.com/office/powerpoint/2010/main" val="335296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dirty="0"/>
              <a:t>As we reviewed the research around resilience, we understood that it could help prevent burnout, which can be characterized as depletion of energy.</a:t>
            </a:r>
            <a:br>
              <a:rPr lang="en-CA" dirty="0"/>
            </a:br>
            <a:endParaRPr lang="en-CA" dirty="0"/>
          </a:p>
          <a:p>
            <a:pPr marL="302078" indent="-302078">
              <a:buFont typeface="Arial" panose="020B0604020202020204" pitchFamily="34" charset="0"/>
              <a:buChar char="•"/>
            </a:pPr>
            <a:r>
              <a:rPr lang="en-CA" dirty="0"/>
              <a:t>Many people who burned out were literally, burning the candle at both ends by constantly over extending themselves. This is why at some point, they had no reserve of mental energy to deal with what they were going through.</a:t>
            </a:r>
            <a:br>
              <a:rPr lang="en-CA" dirty="0"/>
            </a:br>
            <a:endParaRPr lang="en-CA" dirty="0"/>
          </a:p>
          <a:p>
            <a:pPr marL="302078" indent="-302078">
              <a:buFont typeface="Arial" panose="020B0604020202020204" pitchFamily="34" charset="0"/>
              <a:buChar char="•"/>
            </a:pPr>
            <a:r>
              <a:rPr lang="en-CA" dirty="0"/>
              <a:t>A lack of appreciation is another common theme. Most felt they were neither recognized or appreciated for their efforts.</a:t>
            </a:r>
            <a:br>
              <a:rPr lang="en-CA" dirty="0"/>
            </a:br>
            <a:endParaRPr lang="en-CA" dirty="0"/>
          </a:p>
          <a:p>
            <a:pPr marL="302078" indent="-302078">
              <a:buFont typeface="Arial" panose="020B0604020202020204" pitchFamily="34" charset="0"/>
              <a:buChar char="•"/>
            </a:pPr>
            <a:r>
              <a:rPr lang="en-CA" dirty="0"/>
              <a:t>In fact, those closest to them may have resented the energy they spend on work or pursuits that did not include them. This can lead to the added stress and strain of conflict in personal relationships.</a:t>
            </a:r>
            <a:br>
              <a:rPr lang="en-CA" dirty="0"/>
            </a:br>
            <a:r>
              <a:rPr lang="en-CA" dirty="0"/>
              <a:t> </a:t>
            </a:r>
          </a:p>
          <a:p>
            <a:pPr marL="302078" indent="-302078">
              <a:buFont typeface="Arial" panose="020B0604020202020204" pitchFamily="34" charset="0"/>
              <a:buChar char="•"/>
            </a:pPr>
            <a:r>
              <a:rPr lang="en-CA" dirty="0"/>
              <a:t>Another interesting observation is that many people who burned out continued pushing their limits for years or even decades. The crash point often came when they feel blindsided by what feels like a betrayal or someone questioning their integrity. </a:t>
            </a: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6</a:t>
            </a:fld>
            <a:endParaRPr lang="en-US"/>
          </a:p>
        </p:txBody>
      </p:sp>
    </p:spTree>
    <p:extLst>
      <p:ext uri="{BB962C8B-B14F-4D97-AF65-F5344CB8AC3E}">
        <p14:creationId xmlns:p14="http://schemas.microsoft.com/office/powerpoint/2010/main" val="1771452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dirty="0"/>
              <a:t>We then looked at research related to who is more likely to experience PTSD.  It explored why some people seem to be able to face horrific trauma, but bounce back from that.</a:t>
            </a:r>
            <a:br>
              <a:rPr lang="en-CA" dirty="0"/>
            </a:br>
            <a:endParaRPr lang="en-CA" dirty="0"/>
          </a:p>
          <a:p>
            <a:pPr marL="302078" indent="-302078">
              <a:buFont typeface="Arial" panose="020B0604020202020204" pitchFamily="34" charset="0"/>
              <a:buChar char="•"/>
            </a:pPr>
            <a:r>
              <a:rPr lang="en-CA" dirty="0"/>
              <a:t>You guessed it — resilience </a:t>
            </a:r>
            <a:br>
              <a:rPr lang="en-CA" dirty="0"/>
            </a:br>
            <a:endParaRPr lang="en-CA" dirty="0"/>
          </a:p>
          <a:p>
            <a:pPr marL="302078" indent="-302078">
              <a:buFont typeface="Arial" panose="020B0604020202020204" pitchFamily="34" charset="0"/>
              <a:buChar char="•"/>
            </a:pPr>
            <a:r>
              <a:rPr lang="en-CA" dirty="0"/>
              <a:t>Those who become disabled with PTSD or overwhelming anxiety after exposure to a traumatic incident, often report feeling powerless in the moment.</a:t>
            </a:r>
            <a:br>
              <a:rPr lang="en-CA" dirty="0"/>
            </a:br>
            <a:endParaRPr lang="en-CA" dirty="0"/>
          </a:p>
          <a:p>
            <a:pPr marL="302078" indent="-302078">
              <a:buFont typeface="Arial" panose="020B0604020202020204" pitchFamily="34" charset="0"/>
              <a:buChar char="•"/>
            </a:pPr>
            <a:r>
              <a:rPr lang="en-CA" dirty="0"/>
              <a:t>What makes that worse is when they perceive that someone was being intentionally cruel in causing the trauma. This may lead to the unsettling fear that intentional cruelty is everywhere. </a:t>
            </a:r>
            <a:br>
              <a:rPr lang="en-CA" dirty="0"/>
            </a:br>
            <a:endParaRPr lang="en-CA" dirty="0"/>
          </a:p>
          <a:p>
            <a:pPr marL="302078" indent="-302078">
              <a:buFont typeface="Arial" panose="020B0604020202020204" pitchFamily="34" charset="0"/>
              <a:buChar char="•"/>
            </a:pPr>
            <a:r>
              <a:rPr lang="en-CA" dirty="0"/>
              <a:t>Another common experience for those experiencing PTSD, is being blamed – either directly for the traumatic incident or indirectly through a poorly worded question such as: </a:t>
            </a:r>
            <a:r>
              <a:rPr lang="en-CA" i="1" dirty="0"/>
              <a:t>Why didn’t you do this or that?</a:t>
            </a:r>
            <a:br>
              <a:rPr lang="en-CA" i="1" dirty="0"/>
            </a:br>
            <a:endParaRPr lang="en-CA" i="1" dirty="0"/>
          </a:p>
          <a:p>
            <a:pPr marL="302078" indent="-302078">
              <a:buFont typeface="Arial" panose="020B0604020202020204" pitchFamily="34" charset="0"/>
              <a:buChar char="•"/>
            </a:pPr>
            <a:r>
              <a:rPr lang="en-CA" i="0" dirty="0"/>
              <a:t>The impact of this blame can be devastating if internalized. An example might be a paramedic who is used to seeing trauma but wasn’t expecting to come upon an accident scene where they were unable to save a child that was the same age as their own.  If upon return to the station they are asked why they didn’t follow standard operating procedure, they may internalize that as blame, when in fact it might just be a debrief that discovers they did everything to the best of their ability in the situation.</a:t>
            </a: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7</a:t>
            </a:fld>
            <a:endParaRPr lang="en-US"/>
          </a:p>
        </p:txBody>
      </p:sp>
    </p:spTree>
    <p:extLst>
      <p:ext uri="{BB962C8B-B14F-4D97-AF65-F5344CB8AC3E}">
        <p14:creationId xmlns:p14="http://schemas.microsoft.com/office/powerpoint/2010/main" val="187582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dirty="0"/>
              <a:t>We also looked at the many people who are shaken to the core by conflict, a breakup, or bullying. Some are so affected by this situation that they are off work or miss classes due to stress-related illness.</a:t>
            </a:r>
            <a:br>
              <a:rPr lang="en-CA" dirty="0"/>
            </a:br>
            <a:endParaRPr lang="en-CA" dirty="0"/>
          </a:p>
          <a:p>
            <a:pPr marL="302078" indent="-302078" defTabSz="1611081">
              <a:buFont typeface="Arial" panose="020B0604020202020204" pitchFamily="34" charset="0"/>
              <a:buChar char="•"/>
              <a:defRPr/>
            </a:pPr>
            <a:r>
              <a:rPr lang="en-CA" dirty="0"/>
              <a:t>We know from</a:t>
            </a:r>
            <a:r>
              <a:rPr lang="en-CA" u="none" dirty="0">
                <a:solidFill>
                  <a:schemeClr val="tx1"/>
                </a:solidFill>
              </a:rPr>
              <a:t> </a:t>
            </a:r>
            <a:r>
              <a:rPr lang="en-CA" sz="2100" dirty="0"/>
              <a:t>WorkSafeBC </a:t>
            </a:r>
            <a:r>
              <a:rPr lang="en-CA" dirty="0"/>
              <a:t>who cover some claims for bullying, and from Workers Safety and Insurance Board (WSIB) who cover some claims for chronic mental stress at work, that the vast majority of claims are denied.</a:t>
            </a:r>
            <a:br>
              <a:rPr lang="en-CA" dirty="0"/>
            </a:br>
            <a:endParaRPr lang="en-CA" dirty="0"/>
          </a:p>
          <a:p>
            <a:pPr marL="302078" indent="-302078">
              <a:buFont typeface="Arial" panose="020B0604020202020204" pitchFamily="34" charset="0"/>
              <a:buChar char="•"/>
            </a:pPr>
            <a:r>
              <a:rPr lang="en-CA" dirty="0"/>
              <a:t>This is because even though the situation was so unbearable that a claim was filed, they were not able to</a:t>
            </a:r>
            <a:r>
              <a:rPr lang="en-US" dirty="0"/>
              <a:t> confirm that the actions of the accused were the main reason for the only reason for the development of a mental health condition or because the motives of the accused may not have been clear. </a:t>
            </a:r>
            <a:r>
              <a:rPr lang="en-CA" dirty="0"/>
              <a:t> In any case, it leaves both the accused and the accuser without a healthy resolution.</a:t>
            </a:r>
            <a:br>
              <a:rPr lang="en-CA" dirty="0"/>
            </a:br>
            <a:r>
              <a:rPr lang="en-CA" dirty="0"/>
              <a:t>  </a:t>
            </a:r>
          </a:p>
          <a:p>
            <a:pPr marL="302078" indent="-302078">
              <a:buFont typeface="Arial" panose="020B0604020202020204" pitchFamily="34" charset="0"/>
              <a:buChar char="•"/>
            </a:pPr>
            <a:r>
              <a:rPr lang="en-CA" dirty="0"/>
              <a:t>What might have changed this outcome for these claimants by allowing them to resolve the situation successfully?  You guessed it again — Resilience. </a:t>
            </a: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8</a:t>
            </a:fld>
            <a:endParaRPr lang="en-US"/>
          </a:p>
        </p:txBody>
      </p:sp>
    </p:spTree>
    <p:extLst>
      <p:ext uri="{BB962C8B-B14F-4D97-AF65-F5344CB8AC3E}">
        <p14:creationId xmlns:p14="http://schemas.microsoft.com/office/powerpoint/2010/main" val="386152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en-CA" dirty="0" err="1"/>
              <a:t>RRWhen</a:t>
            </a:r>
            <a:r>
              <a:rPr lang="en-CA" dirty="0"/>
              <a:t> we put all the elements of burnout, trauma and conflict together, we can see their commonalities.</a:t>
            </a:r>
            <a:br>
              <a:rPr lang="en-CA" dirty="0"/>
            </a:br>
            <a:endParaRPr lang="en-CA" dirty="0"/>
          </a:p>
          <a:p>
            <a:pPr marL="302078" indent="-302078">
              <a:buFont typeface="Arial" panose="020B0604020202020204" pitchFamily="34" charset="0"/>
              <a:buChar char="•"/>
            </a:pPr>
            <a:r>
              <a:rPr lang="en-CA" dirty="0"/>
              <a:t>And we can see how these things have the potential to break any of us down over time – especially if we are already vulnerable due to health, family, financial, work or school pressures.  </a:t>
            </a: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9</a:t>
            </a:fld>
            <a:endParaRPr lang="en-US"/>
          </a:p>
        </p:txBody>
      </p:sp>
    </p:spTree>
    <p:extLst>
      <p:ext uri="{BB962C8B-B14F-4D97-AF65-F5344CB8AC3E}">
        <p14:creationId xmlns:p14="http://schemas.microsoft.com/office/powerpoint/2010/main" val="3968285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hoto, no logo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1755648" y="1371600"/>
            <a:ext cx="4538790" cy="4537424"/>
          </a:xfrm>
          <a:solidFill>
            <a:schemeClr val="bg2"/>
          </a:solidFill>
        </p:spPr>
        <p:txBody>
          <a:bodyPr anchor="ct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6781835" y="1369695"/>
            <a:ext cx="5020252" cy="1813418"/>
          </a:xfrm>
        </p:spPr>
        <p:txBody>
          <a:bodyPr anchor="b">
            <a:noAutofit/>
          </a:bodyPr>
          <a:lstStyle>
            <a:lvl1pPr algn="l">
              <a:defRPr sz="4800">
                <a:solidFill>
                  <a:srgbClr val="007E7F"/>
                </a:solidFill>
              </a:defRPr>
            </a:lvl1pPr>
          </a:lstStyle>
          <a:p>
            <a:r>
              <a:rPr lang="en-US" dirty="0"/>
              <a:t>Click to edit Master title style</a:t>
            </a:r>
          </a:p>
        </p:txBody>
      </p:sp>
      <p:sp>
        <p:nvSpPr>
          <p:cNvPr id="12" name="Subtitle 2">
            <a:extLst>
              <a:ext uri="{FF2B5EF4-FFF2-40B4-BE49-F238E27FC236}">
                <a16:creationId xmlns:a16="http://schemas.microsoft.com/office/drawing/2014/main" id="{558AE939-8E03-4C31-9D66-970A23FF82A3}"/>
              </a:ext>
            </a:extLst>
          </p:cNvPr>
          <p:cNvSpPr>
            <a:spLocks noGrp="1"/>
          </p:cNvSpPr>
          <p:nvPr>
            <p:ph type="subTitle" idx="1"/>
          </p:nvPr>
        </p:nvSpPr>
        <p:spPr>
          <a:xfrm>
            <a:off x="6781800" y="3410167"/>
            <a:ext cx="5029200" cy="70014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9">
            <a:extLst>
              <a:ext uri="{FF2B5EF4-FFF2-40B4-BE49-F238E27FC236}">
                <a16:creationId xmlns:a16="http://schemas.microsoft.com/office/drawing/2014/main" id="{28FA349A-FF31-584B-8FDD-12572F4691DA}"/>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endParaRPr lang="en-US" dirty="0"/>
          </a:p>
        </p:txBody>
      </p:sp>
    </p:spTree>
    <p:extLst>
      <p:ext uri="{BB962C8B-B14F-4D97-AF65-F5344CB8AC3E}">
        <p14:creationId xmlns:p14="http://schemas.microsoft.com/office/powerpoint/2010/main" val="3093226821"/>
      </p:ext>
    </p:extLst>
  </p:cSld>
  <p:clrMapOvr>
    <a:masterClrMapping/>
  </p:clrMapOvr>
  <p:hf hdr="0"/>
  <p:extLst>
    <p:ext uri="{DCECCB84-F9BA-43D5-87BE-67443E8EF086}">
      <p15:sldGuideLst xmlns:p15="http://schemas.microsoft.com/office/powerpoint/2012/main">
        <p15:guide id="1" pos="4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7E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D4B9-844B-481A-901D-4FD67391BA29}"/>
              </a:ext>
            </a:extLst>
          </p:cNvPr>
          <p:cNvSpPr>
            <a:spLocks noGrp="1"/>
          </p:cNvSpPr>
          <p:nvPr>
            <p:ph type="title"/>
          </p:nvPr>
        </p:nvSpPr>
        <p:spPr>
          <a:xfrm>
            <a:off x="384174" y="1086929"/>
            <a:ext cx="11420729" cy="2342072"/>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9A1DCEF-4DE5-40BD-9FE1-433E30AAA615}"/>
              </a:ext>
            </a:extLst>
          </p:cNvPr>
          <p:cNvSpPr>
            <a:spLocks noGrp="1"/>
          </p:cNvSpPr>
          <p:nvPr>
            <p:ph type="body" idx="1"/>
          </p:nvPr>
        </p:nvSpPr>
        <p:spPr>
          <a:xfrm>
            <a:off x="384174" y="4724569"/>
            <a:ext cx="11420729" cy="136508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660D5329-D68C-3048-A579-F7CDD10ED416}"/>
              </a:ext>
            </a:extLst>
          </p:cNvPr>
          <p:cNvSpPr/>
          <p:nvPr userDrawn="1"/>
        </p:nvSpPr>
        <p:spPr>
          <a:xfrm>
            <a:off x="0" y="6248804"/>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black background&#10;&#10;Description automatically generated">
            <a:extLst>
              <a:ext uri="{FF2B5EF4-FFF2-40B4-BE49-F238E27FC236}">
                <a16:creationId xmlns:a16="http://schemas.microsoft.com/office/drawing/2014/main" id="{C03B318E-89E6-A94A-AE91-3371712C1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33999"/>
            <a:ext cx="1877906" cy="695431"/>
          </a:xfrm>
          <a:prstGeom prst="rect">
            <a:avLst/>
          </a:prstGeom>
        </p:spPr>
      </p:pic>
      <p:pic>
        <p:nvPicPr>
          <p:cNvPr id="8" name="Picture 7" descr="A close up of a logo&#10;&#10;Description automatically generated">
            <a:extLst>
              <a:ext uri="{FF2B5EF4-FFF2-40B4-BE49-F238E27FC236}">
                <a16:creationId xmlns:a16="http://schemas.microsoft.com/office/drawing/2014/main" id="{38ACA540-B470-5C4D-84BC-E58A2D34A0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34193"/>
            <a:ext cx="1271335" cy="695431"/>
          </a:xfrm>
          <a:prstGeom prst="rect">
            <a:avLst/>
          </a:prstGeom>
        </p:spPr>
      </p:pic>
      <p:sp>
        <p:nvSpPr>
          <p:cNvPr id="10" name="Rectangle 9">
            <a:extLst>
              <a:ext uri="{FF2B5EF4-FFF2-40B4-BE49-F238E27FC236}">
                <a16:creationId xmlns:a16="http://schemas.microsoft.com/office/drawing/2014/main" id="{EF808620-B174-684A-AFF7-8916FC8489C5}"/>
              </a:ext>
            </a:extLst>
          </p:cNvPr>
          <p:cNvSpPr/>
          <p:nvPr userDrawn="1"/>
        </p:nvSpPr>
        <p:spPr>
          <a:xfrm>
            <a:off x="8403771" y="149290"/>
            <a:ext cx="45719" cy="124408"/>
          </a:xfrm>
          <a:prstGeom prst="rect">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927490"/>
      </p:ext>
    </p:extLst>
  </p:cSld>
  <p:clrMapOvr>
    <a:masterClrMapping/>
  </p:clrMapOvr>
  <p:extLst>
    <p:ext uri="{DCECCB84-F9BA-43D5-87BE-67443E8EF086}">
      <p15:sldGuideLst xmlns:p15="http://schemas.microsoft.com/office/powerpoint/2012/main">
        <p15:guide id="1" orient="horz" pos="393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3282-AD49-4621-B10F-F1C1C20EAEB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027F03-B746-4206-AC6E-604245BD809E}"/>
              </a:ext>
            </a:extLst>
          </p:cNvPr>
          <p:cNvSpPr>
            <a:spLocks noGrp="1"/>
          </p:cNvSpPr>
          <p:nvPr>
            <p:ph sz="half" idx="1"/>
          </p:nvPr>
        </p:nvSpPr>
        <p:spPr>
          <a:xfrm>
            <a:off x="384047" y="1298448"/>
            <a:ext cx="5577840" cy="48051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CA0138A-CD2E-4629-9FCE-75FB154293B0}"/>
              </a:ext>
            </a:extLst>
          </p:cNvPr>
          <p:cNvSpPr>
            <a:spLocks noGrp="1"/>
          </p:cNvSpPr>
          <p:nvPr>
            <p:ph sz="half" idx="2"/>
          </p:nvPr>
        </p:nvSpPr>
        <p:spPr>
          <a:xfrm>
            <a:off x="6172200" y="1298448"/>
            <a:ext cx="5577840" cy="48051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9F2DB705-EBF1-E641-8D7C-354A4BE4333F}"/>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black background&#10;&#10;Description automatically generated">
            <a:extLst>
              <a:ext uri="{FF2B5EF4-FFF2-40B4-BE49-F238E27FC236}">
                <a16:creationId xmlns:a16="http://schemas.microsoft.com/office/drawing/2014/main" id="{4544A1FC-4793-C54C-BD2D-DC0482291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7" name="Picture 6" descr="A close up of a logo&#10;&#10;Description automatically generated">
            <a:extLst>
              <a:ext uri="{FF2B5EF4-FFF2-40B4-BE49-F238E27FC236}">
                <a16:creationId xmlns:a16="http://schemas.microsoft.com/office/drawing/2014/main" id="{DC881305-378C-A74E-87DD-A9B0AB881B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3778238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3282-AD49-4621-B10F-F1C1C20EAEB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027F03-B746-4206-AC6E-604245BD809E}"/>
              </a:ext>
            </a:extLst>
          </p:cNvPr>
          <p:cNvSpPr>
            <a:spLocks noGrp="1"/>
          </p:cNvSpPr>
          <p:nvPr>
            <p:ph sz="half" idx="1"/>
          </p:nvPr>
        </p:nvSpPr>
        <p:spPr>
          <a:xfrm>
            <a:off x="384046" y="1298448"/>
            <a:ext cx="6372803" cy="4805172"/>
          </a:xfrm>
        </p:spPr>
        <p:txBody>
          <a:bodyPr/>
          <a:lstStyle>
            <a:lvl1pPr>
              <a:spcAft>
                <a:spcPts val="800"/>
              </a:spcAft>
              <a:defRPr sz="2800"/>
            </a:lvl1pPr>
            <a:lvl2pPr>
              <a:spcAft>
                <a:spcPts val="800"/>
              </a:spcAft>
              <a:defRPr sz="2400"/>
            </a:lvl2pPr>
            <a:lvl3pPr>
              <a:spcAft>
                <a:spcPts val="800"/>
              </a:spcAft>
              <a:defRPr sz="2000"/>
            </a:lvl3pPr>
            <a:lvl4pPr>
              <a:spcAft>
                <a:spcPts val="800"/>
              </a:spcAft>
              <a:defRPr sz="1800"/>
            </a:lvl4pPr>
            <a:lvl5pPr>
              <a:spcAft>
                <a:spcPts val="80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BD9F09E4-2FD2-744D-A409-5C68A87E258F}"/>
              </a:ext>
            </a:extLst>
          </p:cNvPr>
          <p:cNvSpPr>
            <a:spLocks noGrp="1"/>
          </p:cNvSpPr>
          <p:nvPr>
            <p:ph type="pic" sz="quarter" idx="11"/>
          </p:nvPr>
        </p:nvSpPr>
        <p:spPr>
          <a:xfrm>
            <a:off x="7005637" y="1298575"/>
            <a:ext cx="4805363" cy="4805363"/>
          </a:xfrm>
        </p:spPr>
        <p:txBody>
          <a:bodyPr/>
          <a:lstStyle/>
          <a:p>
            <a:endParaRPr lang="en-US"/>
          </a:p>
        </p:txBody>
      </p:sp>
      <p:cxnSp>
        <p:nvCxnSpPr>
          <p:cNvPr id="18" name="Straight Connector 17">
            <a:extLst>
              <a:ext uri="{FF2B5EF4-FFF2-40B4-BE49-F238E27FC236}">
                <a16:creationId xmlns:a16="http://schemas.microsoft.com/office/drawing/2014/main" id="{2BA5CB16-DACC-6340-85A5-665DE8C0037B}"/>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black background&#10;&#10;Description automatically generated">
            <a:extLst>
              <a:ext uri="{FF2B5EF4-FFF2-40B4-BE49-F238E27FC236}">
                <a16:creationId xmlns:a16="http://schemas.microsoft.com/office/drawing/2014/main" id="{1481EEC8-0524-3C4D-9AF3-0BCBFAC5E4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8" name="Picture 7" descr="A close up of a logo&#10;&#10;Description automatically generated">
            <a:extLst>
              <a:ext uri="{FF2B5EF4-FFF2-40B4-BE49-F238E27FC236}">
                <a16:creationId xmlns:a16="http://schemas.microsoft.com/office/drawing/2014/main" id="{082236BB-9877-804D-BB4A-EDE4BA09A4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1241304114"/>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240" userDrawn="1">
          <p15:clr>
            <a:srgbClr val="FBAE40"/>
          </p15:clr>
        </p15:guide>
        <p15:guide id="3" orient="horz" pos="3936" userDrawn="1">
          <p15:clr>
            <a:srgbClr val="FBAE40"/>
          </p15:clr>
        </p15:guide>
        <p15:guide id="4" orient="horz" pos="6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1735CF-D95C-40DA-81C8-78A8EE2BF6E6}"/>
              </a:ext>
            </a:extLst>
          </p:cNvPr>
          <p:cNvSpPr>
            <a:spLocks noGrp="1"/>
          </p:cNvSpPr>
          <p:nvPr>
            <p:ph type="body" idx="1"/>
          </p:nvPr>
        </p:nvSpPr>
        <p:spPr>
          <a:xfrm>
            <a:off x="384046" y="1143953"/>
            <a:ext cx="5577840" cy="823912"/>
          </a:xfrm>
        </p:spPr>
        <p:txBody>
          <a:bodyPr anchor="b">
            <a:normAutofit/>
          </a:bodyPr>
          <a:lstStyle>
            <a:lvl1pPr marL="0" indent="0">
              <a:buNone/>
              <a:defRPr sz="2800" b="0">
                <a:solidFill>
                  <a:srgbClr val="8626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DB630D-AB45-4AB4-A735-78668B628A8D}"/>
              </a:ext>
            </a:extLst>
          </p:cNvPr>
          <p:cNvSpPr>
            <a:spLocks noGrp="1"/>
          </p:cNvSpPr>
          <p:nvPr>
            <p:ph sz="half" idx="2"/>
          </p:nvPr>
        </p:nvSpPr>
        <p:spPr>
          <a:xfrm>
            <a:off x="384046" y="2086608"/>
            <a:ext cx="5577840" cy="4028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BBB0A25-DE4F-4426-9983-567310E5224D}"/>
              </a:ext>
            </a:extLst>
          </p:cNvPr>
          <p:cNvSpPr>
            <a:spLocks noGrp="1"/>
          </p:cNvSpPr>
          <p:nvPr>
            <p:ph type="body" sz="quarter" idx="3"/>
          </p:nvPr>
        </p:nvSpPr>
        <p:spPr>
          <a:xfrm>
            <a:off x="6172199" y="1143953"/>
            <a:ext cx="5577840" cy="823912"/>
          </a:xfrm>
        </p:spPr>
        <p:txBody>
          <a:bodyPr anchor="b">
            <a:normAutofit/>
          </a:bodyPr>
          <a:lstStyle>
            <a:lvl1pPr marL="0" indent="0">
              <a:buNone/>
              <a:defRPr sz="2800" b="0">
                <a:solidFill>
                  <a:srgbClr val="8626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E150C-F172-4212-848B-D99E37AC7889}"/>
              </a:ext>
            </a:extLst>
          </p:cNvPr>
          <p:cNvSpPr>
            <a:spLocks noGrp="1"/>
          </p:cNvSpPr>
          <p:nvPr>
            <p:ph sz="quarter" idx="4"/>
          </p:nvPr>
        </p:nvSpPr>
        <p:spPr>
          <a:xfrm>
            <a:off x="6172199" y="2086608"/>
            <a:ext cx="5577840" cy="4028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BB202358-E0C0-45A3-A206-BE2E6FD21018}"/>
              </a:ext>
            </a:extLst>
          </p:cNvPr>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869CD96A-B00A-3E42-9B49-9AFC6A2C8410}"/>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black background&#10;&#10;Description automatically generated">
            <a:extLst>
              <a:ext uri="{FF2B5EF4-FFF2-40B4-BE49-F238E27FC236}">
                <a16:creationId xmlns:a16="http://schemas.microsoft.com/office/drawing/2014/main" id="{3D921598-ADCE-8E47-B92E-E5A87539E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9" name="Picture 8" descr="A close up of a logo&#10;&#10;Description automatically generated">
            <a:extLst>
              <a:ext uri="{FF2B5EF4-FFF2-40B4-BE49-F238E27FC236}">
                <a16:creationId xmlns:a16="http://schemas.microsoft.com/office/drawing/2014/main" id="{97A504E6-8FD5-B945-8BB7-C1744A18AD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2595698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DDA1-A969-4C82-9A0D-55A52859A62B}"/>
              </a:ext>
            </a:extLst>
          </p:cNvPr>
          <p:cNvSpPr>
            <a:spLocks noGrp="1"/>
          </p:cNvSpPr>
          <p:nvPr>
            <p:ph type="title"/>
          </p:nvPr>
        </p:nvSpPr>
        <p:spPr>
          <a:xfrm>
            <a:off x="384048" y="309282"/>
            <a:ext cx="11420856" cy="605118"/>
          </a:xfrm>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B6D03F0F-08E0-DA4A-BDCA-D8326C8129CD}"/>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black background&#10;&#10;Description automatically generated">
            <a:extLst>
              <a:ext uri="{FF2B5EF4-FFF2-40B4-BE49-F238E27FC236}">
                <a16:creationId xmlns:a16="http://schemas.microsoft.com/office/drawing/2014/main" id="{EB27911E-5F3B-ED49-91DE-3BFA9C8F9E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5" name="Picture 4" descr="A close up of a logo&#10;&#10;Description automatically generated">
            <a:extLst>
              <a:ext uri="{FF2B5EF4-FFF2-40B4-BE49-F238E27FC236}">
                <a16:creationId xmlns:a16="http://schemas.microsoft.com/office/drawing/2014/main" id="{070AB497-7344-6940-95FE-002BF5704B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2570853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A close up of a black background&#10;&#10;Description automatically generated">
            <a:extLst>
              <a:ext uri="{FF2B5EF4-FFF2-40B4-BE49-F238E27FC236}">
                <a16:creationId xmlns:a16="http://schemas.microsoft.com/office/drawing/2014/main" id="{9DCCFEA8-19FE-7246-A49B-131B0C847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3" name="Picture 2" descr="A close up of a logo&#10;&#10;Description automatically generated">
            <a:extLst>
              <a:ext uri="{FF2B5EF4-FFF2-40B4-BE49-F238E27FC236}">
                <a16:creationId xmlns:a16="http://schemas.microsoft.com/office/drawing/2014/main" id="{B7543580-6919-9E4E-8BAE-C2DEF2363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272831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1_Last page">
    <p:bg>
      <p:bgPr>
        <a:solidFill>
          <a:schemeClr val="bg1"/>
        </a:solidFill>
        <a:effectLst/>
      </p:bgPr>
    </p:bg>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1D5AAA70-8031-4D41-AC24-D112D9CB0E94}"/>
              </a:ext>
            </a:extLst>
          </p:cNvPr>
          <p:cNvSpPr>
            <a:spLocks noGrp="1"/>
          </p:cNvSpPr>
          <p:nvPr>
            <p:ph type="ftr" sz="quarter" idx="11"/>
          </p:nvPr>
        </p:nvSpPr>
        <p:spPr>
          <a:xfrm>
            <a:off x="384046" y="6400800"/>
            <a:ext cx="11426953" cy="342900"/>
          </a:xfrm>
          <a:prstGeom prst="rect">
            <a:avLst/>
          </a:prstGeom>
        </p:spPr>
        <p:txBody>
          <a:bodyPr/>
          <a:lstStyle>
            <a:lvl1pPr algn="ctr">
              <a:defRPr sz="800"/>
            </a:lvl1pPr>
          </a:lstStyle>
          <a:p>
            <a:r>
              <a:rPr lang="en-US" dirty="0"/>
              <a:t>Canada Life and design are trademarks of The Canada Life Assurance Company.</a:t>
            </a:r>
          </a:p>
        </p:txBody>
      </p:sp>
      <p:sp>
        <p:nvSpPr>
          <p:cNvPr id="2" name="TextBox 1">
            <a:extLst>
              <a:ext uri="{FF2B5EF4-FFF2-40B4-BE49-F238E27FC236}">
                <a16:creationId xmlns:a16="http://schemas.microsoft.com/office/drawing/2014/main" id="{3161353B-ECE7-2746-B011-715783444D0D}"/>
              </a:ext>
            </a:extLst>
          </p:cNvPr>
          <p:cNvSpPr txBox="1"/>
          <p:nvPr userDrawn="1"/>
        </p:nvSpPr>
        <p:spPr>
          <a:xfrm>
            <a:off x="5712031" y="6436426"/>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sp>
        <p:nvSpPr>
          <p:cNvPr id="3" name="TextBox 2">
            <a:extLst>
              <a:ext uri="{FF2B5EF4-FFF2-40B4-BE49-F238E27FC236}">
                <a16:creationId xmlns:a16="http://schemas.microsoft.com/office/drawing/2014/main" id="{2FAAF45F-EFDA-DD48-82DC-C545A2DDBC3F}"/>
              </a:ext>
            </a:extLst>
          </p:cNvPr>
          <p:cNvSpPr txBox="1"/>
          <p:nvPr userDrawn="1"/>
        </p:nvSpPr>
        <p:spPr>
          <a:xfrm>
            <a:off x="4275117" y="6460177"/>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sp>
        <p:nvSpPr>
          <p:cNvPr id="4" name="TextBox 3">
            <a:extLst>
              <a:ext uri="{FF2B5EF4-FFF2-40B4-BE49-F238E27FC236}">
                <a16:creationId xmlns:a16="http://schemas.microsoft.com/office/drawing/2014/main" id="{F83978C6-D289-ED42-A73A-6D20543DAED3}"/>
              </a:ext>
            </a:extLst>
          </p:cNvPr>
          <p:cNvSpPr txBox="1"/>
          <p:nvPr userDrawn="1"/>
        </p:nvSpPr>
        <p:spPr>
          <a:xfrm>
            <a:off x="2375555" y="593889"/>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cxnSp>
        <p:nvCxnSpPr>
          <p:cNvPr id="9" name="Straight Connector 8">
            <a:extLst>
              <a:ext uri="{FF2B5EF4-FFF2-40B4-BE49-F238E27FC236}">
                <a16:creationId xmlns:a16="http://schemas.microsoft.com/office/drawing/2014/main" id="{8E51195F-A088-CB43-B1C1-628B1E510FAD}"/>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51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384048" y="2715768"/>
            <a:ext cx="11430000" cy="2286000"/>
          </a:xfrm>
        </p:spPr>
        <p:txBody>
          <a:bodyPr anchor="t">
            <a:normAutofit/>
          </a:bodyPr>
          <a:lstStyle>
            <a:lvl1pPr algn="l">
              <a:defRPr sz="4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716669B-BD66-4AFB-9C56-B2FE309E9FE8}"/>
              </a:ext>
            </a:extLst>
          </p:cNvPr>
          <p:cNvSpPr>
            <a:spLocks noGrp="1"/>
          </p:cNvSpPr>
          <p:nvPr>
            <p:ph type="subTitle" idx="1"/>
          </p:nvPr>
        </p:nvSpPr>
        <p:spPr>
          <a:xfrm>
            <a:off x="384048" y="4983480"/>
            <a:ext cx="11430000" cy="70014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 Placeholder 9">
            <a:extLst>
              <a:ext uri="{FF2B5EF4-FFF2-40B4-BE49-F238E27FC236}">
                <a16:creationId xmlns:a16="http://schemas.microsoft.com/office/drawing/2014/main" id="{6886D65D-8D72-9946-8F8D-7A5F6479F6FD}"/>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pic>
        <p:nvPicPr>
          <p:cNvPr id="5" name="Picture 4" descr="A close up of a black background&#10;&#10;Description automatically generated">
            <a:extLst>
              <a:ext uri="{FF2B5EF4-FFF2-40B4-BE49-F238E27FC236}">
                <a16:creationId xmlns:a16="http://schemas.microsoft.com/office/drawing/2014/main" id="{1D704D35-7A4D-CE4E-84AF-1C30BD41F7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6" name="Picture 5" descr="A close up of a logo&#10;&#10;Description automatically generated">
            <a:extLst>
              <a:ext uri="{FF2B5EF4-FFF2-40B4-BE49-F238E27FC236}">
                <a16:creationId xmlns:a16="http://schemas.microsoft.com/office/drawing/2014/main" id="{8078A427-6F6B-5F4A-8D3C-C43BDE16AF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1447187765"/>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B85A5B-5B45-8344-8AAF-C27BDA94A67D}"/>
              </a:ext>
            </a:extLst>
          </p:cNvPr>
          <p:cNvSpPr/>
          <p:nvPr userDrawn="1"/>
        </p:nvSpPr>
        <p:spPr>
          <a:xfrm>
            <a:off x="1755647" y="1369695"/>
            <a:ext cx="4529406" cy="4529406"/>
          </a:xfrm>
          <a:prstGeom prst="rect">
            <a:avLst/>
          </a:prstGeom>
          <a:solidFill>
            <a:srgbClr val="EBF9F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1967753" y="2501439"/>
            <a:ext cx="4128248" cy="2286000"/>
          </a:xfrm>
        </p:spPr>
        <p:txBody>
          <a:bodyPr anchor="b">
            <a:normAutofit/>
          </a:bodyPr>
          <a:lstStyle>
            <a:lvl1pPr algn="l">
              <a:defRPr sz="4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716669B-BD66-4AFB-9C56-B2FE309E9FE8}"/>
              </a:ext>
            </a:extLst>
          </p:cNvPr>
          <p:cNvSpPr>
            <a:spLocks noGrp="1"/>
          </p:cNvSpPr>
          <p:nvPr>
            <p:ph type="subTitle" idx="1"/>
          </p:nvPr>
        </p:nvSpPr>
        <p:spPr>
          <a:xfrm>
            <a:off x="1967753" y="4983480"/>
            <a:ext cx="4128248" cy="70014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Box 4">
            <a:extLst>
              <a:ext uri="{FF2B5EF4-FFF2-40B4-BE49-F238E27FC236}">
                <a16:creationId xmlns:a16="http://schemas.microsoft.com/office/drawing/2014/main" id="{870755BD-D764-4E4D-B29E-B32B906A4E39}"/>
              </a:ext>
            </a:extLst>
          </p:cNvPr>
          <p:cNvSpPr txBox="1"/>
          <p:nvPr userDrawn="1"/>
        </p:nvSpPr>
        <p:spPr>
          <a:xfrm>
            <a:off x="7156174" y="1918252"/>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sp>
        <p:nvSpPr>
          <p:cNvPr id="9" name="Text Placeholder 9">
            <a:extLst>
              <a:ext uri="{FF2B5EF4-FFF2-40B4-BE49-F238E27FC236}">
                <a16:creationId xmlns:a16="http://schemas.microsoft.com/office/drawing/2014/main" id="{3AF7E639-B65D-564C-8A2B-74D0F6594715}"/>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pic>
        <p:nvPicPr>
          <p:cNvPr id="7" name="Picture 6" descr="A close up of a black background&#10;&#10;Description automatically generated">
            <a:extLst>
              <a:ext uri="{FF2B5EF4-FFF2-40B4-BE49-F238E27FC236}">
                <a16:creationId xmlns:a16="http://schemas.microsoft.com/office/drawing/2014/main" id="{5F8B1CB8-64FE-EA4C-B350-7AA4CFD7A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8" name="Picture 7" descr="A close up of a logo&#10;&#10;Description automatically generated">
            <a:extLst>
              <a:ext uri="{FF2B5EF4-FFF2-40B4-BE49-F238E27FC236}">
                <a16:creationId xmlns:a16="http://schemas.microsoft.com/office/drawing/2014/main" id="{C4AB2028-5F1A-9143-BDDB-D71F86516E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284662509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1755648" y="1371600"/>
            <a:ext cx="4538790" cy="4537424"/>
          </a:xfrm>
          <a:solidFill>
            <a:schemeClr val="bg2"/>
          </a:solidFill>
        </p:spPr>
        <p:txBody>
          <a:bodyPr anchor="ct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6731729" y="2376196"/>
            <a:ext cx="5076223" cy="3530922"/>
          </a:xfrm>
        </p:spPr>
        <p:txBody>
          <a:bodyPr anchor="t">
            <a:noAutofit/>
          </a:bodyPr>
          <a:lstStyle>
            <a:lvl1pPr algn="l">
              <a:defRPr sz="3200">
                <a:solidFill>
                  <a:srgbClr val="51534A"/>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8FA349A-FF31-584B-8FDD-12572F4691DA}"/>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pic>
        <p:nvPicPr>
          <p:cNvPr id="6" name="Picture 5" descr="A close up of a black background&#10;&#10;Description automatically generated">
            <a:extLst>
              <a:ext uri="{FF2B5EF4-FFF2-40B4-BE49-F238E27FC236}">
                <a16:creationId xmlns:a16="http://schemas.microsoft.com/office/drawing/2014/main" id="{B9C5D60B-1671-A448-96A1-FC1AE7B423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7" name="Picture 6" descr="A close up of a logo&#10;&#10;Description automatically generated">
            <a:extLst>
              <a:ext uri="{FF2B5EF4-FFF2-40B4-BE49-F238E27FC236}">
                <a16:creationId xmlns:a16="http://schemas.microsoft.com/office/drawing/2014/main" id="{A43DA1B7-3EE1-924F-BFEE-5ECAA9F217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3167208306"/>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0" y="0"/>
            <a:ext cx="12192000" cy="6254496"/>
          </a:xfrm>
          <a:solidFill>
            <a:schemeClr val="bg2"/>
          </a:solidFill>
        </p:spPr>
        <p:txBody>
          <a:bodyPr wrap="none" anchor="ctr">
            <a:noAutofit/>
          </a:bodyP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1755647" y="1374775"/>
            <a:ext cx="4064000" cy="4064000"/>
          </a:xfrm>
          <a:solidFill>
            <a:schemeClr val="bg1">
              <a:alpha val="93000"/>
            </a:schemeClr>
          </a:solidFill>
        </p:spPr>
        <p:txBody>
          <a:bodyPr lIns="274320" tIns="274320" rIns="274320" bIns="274320" anchor="b">
            <a:normAutofit/>
          </a:bodyPr>
          <a:lstStyle>
            <a:lvl1pPr algn="l">
              <a:defRPr sz="2800">
                <a:solidFill>
                  <a:srgbClr val="51534A"/>
                </a:solidFill>
              </a:defRPr>
            </a:lvl1pPr>
          </a:lstStyle>
          <a:p>
            <a:r>
              <a:rPr lang="en-US" dirty="0"/>
              <a:t>Click to edit Master title style</a:t>
            </a:r>
          </a:p>
        </p:txBody>
      </p:sp>
      <p:sp>
        <p:nvSpPr>
          <p:cNvPr id="7" name="Text Placeholder 9">
            <a:extLst>
              <a:ext uri="{FF2B5EF4-FFF2-40B4-BE49-F238E27FC236}">
                <a16:creationId xmlns:a16="http://schemas.microsoft.com/office/drawing/2014/main" id="{90E10410-993C-449B-A55D-C84ED3802C3D}"/>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pic>
        <p:nvPicPr>
          <p:cNvPr id="6" name="Picture 5" descr="A close up of a black background&#10;&#10;Description automatically generated">
            <a:extLst>
              <a:ext uri="{FF2B5EF4-FFF2-40B4-BE49-F238E27FC236}">
                <a16:creationId xmlns:a16="http://schemas.microsoft.com/office/drawing/2014/main" id="{1D125CF3-1A32-6E47-A875-042D7F7877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8" name="Picture 7" descr="A close up of a logo&#10;&#10;Description automatically generated">
            <a:extLst>
              <a:ext uri="{FF2B5EF4-FFF2-40B4-BE49-F238E27FC236}">
                <a16:creationId xmlns:a16="http://schemas.microsoft.com/office/drawing/2014/main" id="{5E053D81-98A7-394E-A7F7-9A6683DFA3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44064405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Slid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0" y="0"/>
            <a:ext cx="12192000" cy="6254496"/>
          </a:xfrm>
          <a:solidFill>
            <a:schemeClr val="bg2"/>
          </a:solidFill>
        </p:spPr>
        <p:txBody>
          <a:bodyPr wrap="none" anchor="ctr">
            <a:noAutofit/>
          </a:bodyPr>
          <a:lstStyle>
            <a:lvl1pPr algn="ctr">
              <a:defRPr/>
            </a:lvl1pPr>
          </a:lstStyle>
          <a:p>
            <a:r>
              <a:rPr lang="en-US"/>
              <a:t>Click icon to add picture</a:t>
            </a:r>
          </a:p>
        </p:txBody>
      </p:sp>
      <p:pic>
        <p:nvPicPr>
          <p:cNvPr id="3" name="Picture 2" descr="A close up of a black background&#10;&#10;Description automatically generated">
            <a:extLst>
              <a:ext uri="{FF2B5EF4-FFF2-40B4-BE49-F238E27FC236}">
                <a16:creationId xmlns:a16="http://schemas.microsoft.com/office/drawing/2014/main" id="{EC447513-6F4B-1F46-BFAD-800A5D4F3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4" name="Picture 3" descr="A close up of a logo&#10;&#10;Description automatically generated">
            <a:extLst>
              <a:ext uri="{FF2B5EF4-FFF2-40B4-BE49-F238E27FC236}">
                <a16:creationId xmlns:a16="http://schemas.microsoft.com/office/drawing/2014/main" id="{ED465E30-9853-5D42-AFE7-2992DE322D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2409865597"/>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1755648" y="1371600"/>
            <a:ext cx="4544568" cy="4544568"/>
          </a:xfrm>
          <a:solidFill>
            <a:schemeClr val="bg2"/>
          </a:solidFill>
        </p:spPr>
        <p:txBody>
          <a:bodyPr anchor="ct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6675120" y="1435544"/>
            <a:ext cx="5129784" cy="1089941"/>
          </a:xfrm>
        </p:spPr>
        <p:txBody>
          <a:bodyPr anchor="t" anchorCtr="0">
            <a:noAutofit/>
          </a:bodyPr>
          <a:lstStyle>
            <a:lvl1pPr algn="l">
              <a:defRPr sz="3600">
                <a:solidFill>
                  <a:srgbClr val="007E7F"/>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884694F1-51CC-436E-BC18-35F2B5ACF5D6}"/>
              </a:ext>
            </a:extLst>
          </p:cNvPr>
          <p:cNvSpPr>
            <a:spLocks noGrp="1"/>
          </p:cNvSpPr>
          <p:nvPr>
            <p:ph type="body" sz="quarter" idx="14"/>
          </p:nvPr>
        </p:nvSpPr>
        <p:spPr>
          <a:xfrm>
            <a:off x="6681216" y="2647095"/>
            <a:ext cx="5129784" cy="3269074"/>
          </a:xfrm>
        </p:spPr>
        <p:txBody>
          <a:bodyPr>
            <a:normAutofit/>
          </a:bodyPr>
          <a:lstStyle>
            <a:lvl1pPr>
              <a:defRPr sz="3200"/>
            </a:lvl1pPr>
            <a:lvl2pPr>
              <a:defRPr sz="2000"/>
            </a:lvl2pPr>
            <a:lvl3pPr>
              <a:defRPr sz="1800"/>
            </a:lvl3pPr>
            <a:lvl4pPr>
              <a:defRPr sz="1600"/>
            </a:lvl4pPr>
            <a:lvl5pPr>
              <a:defRPr sz="1600"/>
            </a:lvl5pPr>
          </a:lstStyle>
          <a:p>
            <a:pPr lvl="0"/>
            <a:r>
              <a:rPr lang="en-US" dirty="0"/>
              <a:t>Click to edit Master text styles</a:t>
            </a:r>
          </a:p>
        </p:txBody>
      </p:sp>
      <p:sp>
        <p:nvSpPr>
          <p:cNvPr id="13" name="Text Placeholder 9">
            <a:extLst>
              <a:ext uri="{FF2B5EF4-FFF2-40B4-BE49-F238E27FC236}">
                <a16:creationId xmlns:a16="http://schemas.microsoft.com/office/drawing/2014/main" id="{4E7FE4F7-337B-42FA-8ADE-F89909039F87}"/>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pic>
        <p:nvPicPr>
          <p:cNvPr id="6" name="Picture 5" descr="A close up of a black background&#10;&#10;Description automatically generated">
            <a:extLst>
              <a:ext uri="{FF2B5EF4-FFF2-40B4-BE49-F238E27FC236}">
                <a16:creationId xmlns:a16="http://schemas.microsoft.com/office/drawing/2014/main" id="{D025E219-A215-2643-A1B1-7727BAF249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7" name="Picture 6" descr="A close up of a logo&#10;&#10;Description automatically generated">
            <a:extLst>
              <a:ext uri="{FF2B5EF4-FFF2-40B4-BE49-F238E27FC236}">
                <a16:creationId xmlns:a16="http://schemas.microsoft.com/office/drawing/2014/main" id="{10900EBB-8107-8146-BFA2-ECB7F754C1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4236946275"/>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ecutive Summar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E07F-ADCB-4879-ADBB-94F04C86A8CD}"/>
              </a:ext>
            </a:extLst>
          </p:cNvPr>
          <p:cNvSpPr>
            <a:spLocks noGrp="1"/>
          </p:cNvSpPr>
          <p:nvPr>
            <p:ph type="title"/>
          </p:nvPr>
        </p:nvSpPr>
        <p:spPr/>
        <p:txBody>
          <a:body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183FDF11-03E0-40A5-BFCA-F6B60D099601}"/>
              </a:ext>
            </a:extLst>
          </p:cNvPr>
          <p:cNvSpPr>
            <a:spLocks noGrp="1"/>
          </p:cNvSpPr>
          <p:nvPr>
            <p:ph type="tbl" sz="quarter" idx="13"/>
          </p:nvPr>
        </p:nvSpPr>
        <p:spPr>
          <a:xfrm>
            <a:off x="384048" y="1298448"/>
            <a:ext cx="11430000" cy="4727448"/>
          </a:xfrm>
        </p:spPr>
        <p:txBody>
          <a:bodyPr/>
          <a:lstStyle/>
          <a:p>
            <a:r>
              <a:rPr lang="en-US" dirty="0"/>
              <a:t>Click icon to add table</a:t>
            </a:r>
          </a:p>
        </p:txBody>
      </p:sp>
      <p:cxnSp>
        <p:nvCxnSpPr>
          <p:cNvPr id="4" name="Straight Connector 3">
            <a:extLst>
              <a:ext uri="{FF2B5EF4-FFF2-40B4-BE49-F238E27FC236}">
                <a16:creationId xmlns:a16="http://schemas.microsoft.com/office/drawing/2014/main" id="{7324293B-F3DD-EF45-8C49-A615FC17BA64}"/>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black background&#10;&#10;Description automatically generated">
            <a:extLst>
              <a:ext uri="{FF2B5EF4-FFF2-40B4-BE49-F238E27FC236}">
                <a16:creationId xmlns:a16="http://schemas.microsoft.com/office/drawing/2014/main" id="{9124D208-6827-E041-A116-2460CDE8A1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7" name="Picture 6" descr="A close up of a logo&#10;&#10;Description automatically generated">
            <a:extLst>
              <a:ext uri="{FF2B5EF4-FFF2-40B4-BE49-F238E27FC236}">
                <a16:creationId xmlns:a16="http://schemas.microsoft.com/office/drawing/2014/main" id="{A394E438-CF8C-184D-949E-68A4389BC9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1309793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E07F-ADCB-4879-ADBB-94F04C86A8C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C6A5A7-3710-4177-9FD0-32538161536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355EF99B-F33B-FE44-84BB-08F41676BB66}"/>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black background&#10;&#10;Description automatically generated">
            <a:extLst>
              <a:ext uri="{FF2B5EF4-FFF2-40B4-BE49-F238E27FC236}">
                <a16:creationId xmlns:a16="http://schemas.microsoft.com/office/drawing/2014/main" id="{9580DEFF-B123-0142-921B-B9AE9A986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6" name="Picture 5" descr="A close up of a logo&#10;&#10;Description automatically generated">
            <a:extLst>
              <a:ext uri="{FF2B5EF4-FFF2-40B4-BE49-F238E27FC236}">
                <a16:creationId xmlns:a16="http://schemas.microsoft.com/office/drawing/2014/main" id="{10936DBC-7D49-8F4C-9FAB-4255DA965D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194798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E2495A-387F-4487-99DA-C1B91241206A}"/>
              </a:ext>
            </a:extLst>
          </p:cNvPr>
          <p:cNvSpPr>
            <a:spLocks noGrp="1"/>
          </p:cNvSpPr>
          <p:nvPr>
            <p:ph type="title"/>
          </p:nvPr>
        </p:nvSpPr>
        <p:spPr>
          <a:xfrm>
            <a:off x="384048" y="309282"/>
            <a:ext cx="11420856" cy="605118"/>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8B1471-C4E9-49B1-8279-03D2FFDE8E39}"/>
              </a:ext>
            </a:extLst>
          </p:cNvPr>
          <p:cNvSpPr>
            <a:spLocks noGrp="1"/>
          </p:cNvSpPr>
          <p:nvPr>
            <p:ph type="body" idx="1"/>
          </p:nvPr>
        </p:nvSpPr>
        <p:spPr>
          <a:xfrm>
            <a:off x="384048" y="1298448"/>
            <a:ext cx="11420856" cy="47274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012C5C5-DDD3-2941-B7CC-95DE4DF6C450}"/>
              </a:ext>
            </a:extLst>
          </p:cNvPr>
          <p:cNvSpPr txBox="1"/>
          <p:nvPr userDrawn="1"/>
        </p:nvSpPr>
        <p:spPr>
          <a:xfrm>
            <a:off x="9959009" y="6450496"/>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sp>
        <p:nvSpPr>
          <p:cNvPr id="8" name="TextBox 7">
            <a:extLst>
              <a:ext uri="{FF2B5EF4-FFF2-40B4-BE49-F238E27FC236}">
                <a16:creationId xmlns:a16="http://schemas.microsoft.com/office/drawing/2014/main" id="{45624686-423D-3546-A31C-1420492584FE}"/>
              </a:ext>
            </a:extLst>
          </p:cNvPr>
          <p:cNvSpPr txBox="1"/>
          <p:nvPr userDrawn="1"/>
        </p:nvSpPr>
        <p:spPr>
          <a:xfrm>
            <a:off x="8428383" y="198783"/>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cxnSp>
        <p:nvCxnSpPr>
          <p:cNvPr id="12" name="Straight Connector 11">
            <a:extLst>
              <a:ext uri="{FF2B5EF4-FFF2-40B4-BE49-F238E27FC236}">
                <a16:creationId xmlns:a16="http://schemas.microsoft.com/office/drawing/2014/main" id="{D9ABB19F-C610-124B-AE6B-DD4EC243212B}"/>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549068"/>
      </p:ext>
    </p:extLst>
  </p:cSld>
  <p:clrMap bg1="lt1" tx1="dk1" bg2="lt2" tx2="dk2" accent1="accent1" accent2="accent2" accent3="accent3" accent4="accent4" accent5="accent5" accent6="accent6" hlink="hlink" folHlink="folHlink"/>
  <p:sldLayoutIdLst>
    <p:sldLayoutId id="2147483667" r:id="rId1"/>
    <p:sldLayoutId id="2147483649" r:id="rId2"/>
    <p:sldLayoutId id="2147483660" r:id="rId3"/>
    <p:sldLayoutId id="2147483672" r:id="rId4"/>
    <p:sldLayoutId id="2147483661" r:id="rId5"/>
    <p:sldLayoutId id="2147483669" r:id="rId6"/>
    <p:sldLayoutId id="2147483666" r:id="rId7"/>
    <p:sldLayoutId id="2147483663" r:id="rId8"/>
    <p:sldLayoutId id="2147483650" r:id="rId9"/>
    <p:sldLayoutId id="2147483651" r:id="rId10"/>
    <p:sldLayoutId id="2147483652" r:id="rId11"/>
    <p:sldLayoutId id="2147483671" r:id="rId12"/>
    <p:sldLayoutId id="2147483653" r:id="rId13"/>
    <p:sldLayoutId id="2147483654" r:id="rId14"/>
    <p:sldLayoutId id="2147483655" r:id="rId15"/>
    <p:sldLayoutId id="2147483670" r:id="rId16"/>
  </p:sldLayoutIdLst>
  <p:hf hdr="0"/>
  <p:txStyles>
    <p:titleStyle>
      <a:lvl1pPr algn="l" defTabSz="914400" rtl="0" eaLnBrk="1" latinLnBrk="0" hangingPunct="1">
        <a:lnSpc>
          <a:spcPct val="90000"/>
        </a:lnSpc>
        <a:spcBef>
          <a:spcPct val="0"/>
        </a:spcBef>
        <a:buNone/>
        <a:defRPr sz="3200" kern="1200">
          <a:solidFill>
            <a:srgbClr val="007E7F"/>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40" userDrawn="1">
          <p15:clr>
            <a:srgbClr val="F26B43"/>
          </p15:clr>
        </p15:guide>
        <p15:guide id="3" pos="240" userDrawn="1">
          <p15:clr>
            <a:srgbClr val="F26B43"/>
          </p15:clr>
        </p15:guide>
        <p15:guide id="4" orient="horz" pos="4248" userDrawn="1">
          <p15:clr>
            <a:srgbClr val="F26B43"/>
          </p15:clr>
        </p15:guide>
        <p15:guide id="5" orient="horz" pos="4032" userDrawn="1">
          <p15:clr>
            <a:srgbClr val="F26B43"/>
          </p15:clr>
        </p15:guide>
        <p15:guide id="6" orient="horz" pos="6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A96E848-1EC0-EC43-BDC5-8299172D1D90}"/>
              </a:ext>
              <a:ext uri="{C183D7F6-B498-43B3-948B-1728B52AA6E4}">
                <adec:decorative xmlns:adec="http://schemas.microsoft.com/office/drawing/2017/decorative" val="1"/>
              </a:ext>
            </a:extLst>
          </p:cNvPr>
          <p:cNvSpPr>
            <a:spLocks noGrp="1"/>
          </p:cNvSpPr>
          <p:nvPr>
            <p:ph type="body" sz="quarter" idx="15"/>
          </p:nvPr>
        </p:nvSpPr>
        <p:spPr>
          <a:xfrm>
            <a:off x="384047" y="-1905"/>
            <a:ext cx="1371600" cy="1371600"/>
          </a:xfrm>
        </p:spPr>
        <p:txBody>
          <a:bodyPr/>
          <a:lstStyle/>
          <a:p>
            <a:endParaRPr lang="en-US"/>
          </a:p>
        </p:txBody>
      </p:sp>
      <p:pic>
        <p:nvPicPr>
          <p:cNvPr id="4" name="Picture Placeholder 3">
            <a:extLst>
              <a:ext uri="{FF2B5EF4-FFF2-40B4-BE49-F238E27FC236}">
                <a16:creationId xmlns:a16="http://schemas.microsoft.com/office/drawing/2014/main" id="{8B865E0C-19CB-2944-9309-DED1E9431ACB}"/>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 b="17"/>
          <a:stretch>
            <a:fillRect/>
          </a:stretch>
        </p:blipFill>
        <p:spPr/>
      </p:pic>
      <p:sp>
        <p:nvSpPr>
          <p:cNvPr id="3" name="Title 2">
            <a:extLst>
              <a:ext uri="{FF2B5EF4-FFF2-40B4-BE49-F238E27FC236}">
                <a16:creationId xmlns:a16="http://schemas.microsoft.com/office/drawing/2014/main" id="{1594F87D-B443-3447-8C56-C5F1942BAF9C}"/>
              </a:ext>
            </a:extLst>
          </p:cNvPr>
          <p:cNvSpPr>
            <a:spLocks noGrp="1"/>
          </p:cNvSpPr>
          <p:nvPr>
            <p:ph type="ctrTitle"/>
          </p:nvPr>
        </p:nvSpPr>
        <p:spPr>
          <a:xfrm>
            <a:off x="6781835" y="1369695"/>
            <a:ext cx="5020252" cy="1813418"/>
          </a:xfrm>
        </p:spPr>
        <p:txBody>
          <a:bodyPr/>
          <a:lstStyle/>
          <a:p>
            <a:r>
              <a:rPr lang="en-US" sz="4500" dirty="0">
                <a:latin typeface="Arial" panose="020B0604020202020204" pitchFamily="34" charset="0"/>
                <a:cs typeface="Arial" panose="020B0604020202020204" pitchFamily="34" charset="0"/>
              </a:rPr>
              <a:t>Building resilience</a:t>
            </a:r>
            <a:br>
              <a:rPr lang="en-US" sz="36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Developing your own plan</a:t>
            </a:r>
          </a:p>
        </p:txBody>
      </p:sp>
      <p:sp>
        <p:nvSpPr>
          <p:cNvPr id="10" name="Subtitle 9">
            <a:extLst>
              <a:ext uri="{FF2B5EF4-FFF2-40B4-BE49-F238E27FC236}">
                <a16:creationId xmlns:a16="http://schemas.microsoft.com/office/drawing/2014/main" id="{D9FE0012-97B2-7B41-9D82-6EB81C34BB53}"/>
              </a:ext>
            </a:extLst>
          </p:cNvPr>
          <p:cNvSpPr>
            <a:spLocks noGrp="1"/>
          </p:cNvSpPr>
          <p:nvPr>
            <p:ph type="subTitle" idx="1"/>
          </p:nvPr>
        </p:nvSpPr>
        <p:spPr>
          <a:xfrm>
            <a:off x="6781799" y="3410167"/>
            <a:ext cx="5207601" cy="1960486"/>
          </a:xfrm>
          <a:ln>
            <a:noFill/>
          </a:ln>
        </p:spPr>
        <p:style>
          <a:lnRef idx="2">
            <a:schemeClr val="dk1"/>
          </a:lnRef>
          <a:fillRef idx="1">
            <a:schemeClr val="lt1"/>
          </a:fillRef>
          <a:effectRef idx="0">
            <a:schemeClr val="dk1"/>
          </a:effectRef>
          <a:fontRef idx="minor">
            <a:schemeClr val="dk1"/>
          </a:fontRef>
        </p:style>
        <p:txBody>
          <a:bodyPr>
            <a:normAutofit/>
          </a:bodyPr>
          <a:lstStyle/>
          <a:p>
            <a:r>
              <a:rPr lang="en-US" sz="1800" dirty="0">
                <a:latin typeface="+mj-lt"/>
              </a:rPr>
              <a:t>If you have not already done so, please </a:t>
            </a:r>
            <a:br>
              <a:rPr lang="en-US" sz="1800" dirty="0">
                <a:latin typeface="+mj-lt"/>
              </a:rPr>
            </a:br>
            <a:r>
              <a:rPr lang="en-US" sz="1800" dirty="0">
                <a:latin typeface="+mj-lt"/>
              </a:rPr>
              <a:t>take the free VIA survey at </a:t>
            </a:r>
            <a:r>
              <a:rPr lang="en-US" sz="1800" b="1" dirty="0">
                <a:latin typeface="+mj-lt"/>
              </a:rPr>
              <a:t>www.viacharacter.org</a:t>
            </a:r>
          </a:p>
          <a:p>
            <a:endParaRPr lang="en-US" dirty="0">
              <a:latin typeface="+mj-lt"/>
            </a:endParaRPr>
          </a:p>
        </p:txBody>
      </p:sp>
      <p:sp>
        <p:nvSpPr>
          <p:cNvPr id="7" name="Rectangle 6">
            <a:extLst>
              <a:ext uri="{FF2B5EF4-FFF2-40B4-BE49-F238E27FC236}">
                <a16:creationId xmlns:a16="http://schemas.microsoft.com/office/drawing/2014/main" id="{38C2579F-712E-534F-953B-9B3307BCB92A}"/>
              </a:ext>
            </a:extLst>
          </p:cNvPr>
          <p:cNvSpPr/>
          <p:nvPr/>
        </p:nvSpPr>
        <p:spPr>
          <a:xfrm>
            <a:off x="6781799" y="5518918"/>
            <a:ext cx="5020251" cy="369332"/>
          </a:xfrm>
          <a:prstGeom prst="rect">
            <a:avLst/>
          </a:prstGeom>
        </p:spPr>
        <p:txBody>
          <a:bodyPr wrap="square" lIns="0" tIns="0" rIns="0" bIns="0">
            <a:spAutoFit/>
          </a:bodyPr>
          <a:lstStyle/>
          <a:p>
            <a:pPr marL="6350" indent="-6350"/>
            <a:r>
              <a:rPr lang="en-US" sz="1200" dirty="0">
                <a:solidFill>
                  <a:schemeClr val="bg2">
                    <a:lumMod val="50000"/>
                  </a:schemeClr>
                </a:solidFill>
              </a:rPr>
              <a:t>All Workplace Strategies resources are available to anyone at no cost, compliments of Canada Life. </a:t>
            </a:r>
          </a:p>
        </p:txBody>
      </p:sp>
      <p:pic>
        <p:nvPicPr>
          <p:cNvPr id="9" name="Picture 8" descr="Workplace Strategies for Mental Health.">
            <a:extLst>
              <a:ext uri="{FF2B5EF4-FFF2-40B4-BE49-F238E27FC236}">
                <a16:creationId xmlns:a16="http://schemas.microsoft.com/office/drawing/2014/main" id="{FB50C6A8-2360-9743-905D-7E8948163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6276" y="6227736"/>
            <a:ext cx="1877906" cy="695431"/>
          </a:xfrm>
          <a:prstGeom prst="rect">
            <a:avLst/>
          </a:prstGeom>
        </p:spPr>
      </p:pic>
      <p:pic>
        <p:nvPicPr>
          <p:cNvPr id="8" name="Picture 7" descr="Canada Life.">
            <a:extLst>
              <a:ext uri="{FF2B5EF4-FFF2-40B4-BE49-F238E27FC236}">
                <a16:creationId xmlns:a16="http://schemas.microsoft.com/office/drawing/2014/main" id="{5971195C-ECE5-9548-A5C1-493AFDBBE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8066" y="6227930"/>
            <a:ext cx="1271335" cy="695431"/>
          </a:xfrm>
          <a:prstGeom prst="rect">
            <a:avLst/>
          </a:prstGeom>
        </p:spPr>
      </p:pic>
    </p:spTree>
    <p:extLst>
      <p:ext uri="{BB962C8B-B14F-4D97-AF65-F5344CB8AC3E}">
        <p14:creationId xmlns:p14="http://schemas.microsoft.com/office/powerpoint/2010/main" val="723465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A98E044-166F-3743-9CBB-5171966B6823}"/>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12" name="Picture Placeholder 11">
            <a:extLst>
              <a:ext uri="{FF2B5EF4-FFF2-40B4-BE49-F238E27FC236}">
                <a16:creationId xmlns:a16="http://schemas.microsoft.com/office/drawing/2014/main" id="{4164BE80-9361-D34D-B6A9-192E8F44F40E}"/>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00472F0D-F32D-D648-A54F-4EA2E0AB2352}"/>
              </a:ext>
            </a:extLst>
          </p:cNvPr>
          <p:cNvSpPr>
            <a:spLocks noGrp="1"/>
          </p:cNvSpPr>
          <p:nvPr>
            <p:ph type="ctrTitle"/>
          </p:nvPr>
        </p:nvSpPr>
        <p:spPr>
          <a:xfrm>
            <a:off x="6675120" y="1435544"/>
            <a:ext cx="5129784" cy="1089941"/>
          </a:xfrm>
        </p:spPr>
        <p:txBody>
          <a:bodyPr/>
          <a:lstStyle/>
          <a:p>
            <a:r>
              <a:rPr lang="en-US" dirty="0"/>
              <a:t>Common elements can help build resilience</a:t>
            </a:r>
          </a:p>
        </p:txBody>
      </p:sp>
      <p:sp>
        <p:nvSpPr>
          <p:cNvPr id="5" name="Text Placeholder 4">
            <a:extLst>
              <a:ext uri="{FF2B5EF4-FFF2-40B4-BE49-F238E27FC236}">
                <a16:creationId xmlns:a16="http://schemas.microsoft.com/office/drawing/2014/main" id="{929BFE05-0E3A-614A-8967-74A6BA72F43D}"/>
              </a:ext>
            </a:extLst>
          </p:cNvPr>
          <p:cNvSpPr>
            <a:spLocks noGrp="1"/>
          </p:cNvSpPr>
          <p:nvPr>
            <p:ph type="body" sz="quarter" idx="14"/>
          </p:nvPr>
        </p:nvSpPr>
        <p:spPr>
          <a:xfrm>
            <a:off x="6681216" y="2647095"/>
            <a:ext cx="5129784" cy="3269074"/>
          </a:xfrm>
        </p:spPr>
        <p:txBody>
          <a:bodyPr>
            <a:normAutofit/>
          </a:bodyPr>
          <a:lstStyle/>
          <a:p>
            <a:r>
              <a:rPr lang="en-US" dirty="0"/>
              <a:t>Self-awareness</a:t>
            </a:r>
          </a:p>
          <a:p>
            <a:r>
              <a:rPr lang="en-US" dirty="0"/>
              <a:t>Anticipate challenges</a:t>
            </a:r>
          </a:p>
          <a:p>
            <a:r>
              <a:rPr lang="en-US" dirty="0"/>
              <a:t>Develop strategies</a:t>
            </a:r>
          </a:p>
          <a:p>
            <a:r>
              <a:rPr lang="en-US" dirty="0"/>
              <a:t>Social connections</a:t>
            </a:r>
          </a:p>
        </p:txBody>
      </p:sp>
    </p:spTree>
    <p:extLst>
      <p:ext uri="{BB962C8B-B14F-4D97-AF65-F5344CB8AC3E}">
        <p14:creationId xmlns:p14="http://schemas.microsoft.com/office/powerpoint/2010/main" val="3186781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E4D7591-B17A-C749-ADD1-50A435930CC5}"/>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0126" r="5866" b="17144"/>
          <a:stretch/>
        </p:blipFill>
        <p:spPr>
          <a:xfrm>
            <a:off x="0" y="0"/>
            <a:ext cx="12192000" cy="6254496"/>
          </a:xfrm>
        </p:spPr>
      </p:pic>
      <p:sp>
        <p:nvSpPr>
          <p:cNvPr id="6" name="Title 5">
            <a:extLst>
              <a:ext uri="{FF2B5EF4-FFF2-40B4-BE49-F238E27FC236}">
                <a16:creationId xmlns:a16="http://schemas.microsoft.com/office/drawing/2014/main" id="{635868DF-8358-6A40-B130-B1F82DCE8AFF}"/>
              </a:ext>
            </a:extLst>
          </p:cNvPr>
          <p:cNvSpPr>
            <a:spLocks noGrp="1"/>
          </p:cNvSpPr>
          <p:nvPr>
            <p:ph type="ctrTitle"/>
          </p:nvPr>
        </p:nvSpPr>
        <p:spPr/>
        <p:txBody>
          <a:bodyPr/>
          <a:lstStyle/>
          <a:p>
            <a:r>
              <a:rPr lang="en-US" dirty="0"/>
              <a:t>Post-traumatic growth</a:t>
            </a:r>
          </a:p>
        </p:txBody>
      </p:sp>
      <p:sp>
        <p:nvSpPr>
          <p:cNvPr id="8" name="Text Placeholder 7">
            <a:extLst>
              <a:ext uri="{FF2B5EF4-FFF2-40B4-BE49-F238E27FC236}">
                <a16:creationId xmlns:a16="http://schemas.microsoft.com/office/drawing/2014/main" id="{4C0F75E7-1CA7-F042-8734-69908EEB333D}"/>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723670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3DAB60A-321E-4448-817F-6D5D368ED753}"/>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10" name="Picture Placeholder 9">
            <a:extLst>
              <a:ext uri="{FF2B5EF4-FFF2-40B4-BE49-F238E27FC236}">
                <a16:creationId xmlns:a16="http://schemas.microsoft.com/office/drawing/2014/main" id="{81846E04-D79A-C949-9C9A-C8836DFFD6A8}"/>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5" name="Title 4">
            <a:extLst>
              <a:ext uri="{FF2B5EF4-FFF2-40B4-BE49-F238E27FC236}">
                <a16:creationId xmlns:a16="http://schemas.microsoft.com/office/drawing/2014/main" id="{A1FAC56F-08B2-B843-AC20-F55AF1513B74}"/>
              </a:ext>
            </a:extLst>
          </p:cNvPr>
          <p:cNvSpPr>
            <a:spLocks noGrp="1"/>
          </p:cNvSpPr>
          <p:nvPr>
            <p:ph type="ctrTitle"/>
          </p:nvPr>
        </p:nvSpPr>
        <p:spPr>
          <a:xfrm>
            <a:off x="6675120" y="1435544"/>
            <a:ext cx="5333378" cy="1089941"/>
          </a:xfrm>
        </p:spPr>
        <p:txBody>
          <a:bodyPr/>
          <a:lstStyle/>
          <a:p>
            <a:r>
              <a:rPr lang="en-US" sz="3200" dirty="0"/>
              <a:t>Recognizing your </a:t>
            </a:r>
            <a:r>
              <a:rPr lang="en-US" sz="3200" b="1" dirty="0"/>
              <a:t>automatic responses</a:t>
            </a:r>
            <a:r>
              <a:rPr lang="en-US" sz="3200" dirty="0"/>
              <a:t> to stress</a:t>
            </a:r>
          </a:p>
        </p:txBody>
      </p:sp>
      <p:sp>
        <p:nvSpPr>
          <p:cNvPr id="7" name="Text Placeholder 6">
            <a:extLst>
              <a:ext uri="{FF2B5EF4-FFF2-40B4-BE49-F238E27FC236}">
                <a16:creationId xmlns:a16="http://schemas.microsoft.com/office/drawing/2014/main" id="{B9D74235-50EA-824D-B565-7DF7CA942D51}"/>
              </a:ext>
            </a:extLst>
          </p:cNvPr>
          <p:cNvSpPr>
            <a:spLocks noGrp="1"/>
          </p:cNvSpPr>
          <p:nvPr>
            <p:ph type="body" sz="quarter" idx="14"/>
          </p:nvPr>
        </p:nvSpPr>
        <p:spPr/>
        <p:txBody>
          <a:bodyPr>
            <a:normAutofit/>
          </a:bodyPr>
          <a:lstStyle/>
          <a:p>
            <a:r>
              <a:rPr lang="en-US" dirty="0"/>
              <a:t>In school – p. 8-12</a:t>
            </a:r>
          </a:p>
          <a:p>
            <a:r>
              <a:rPr lang="en-US" dirty="0"/>
              <a:t>At work – p. 8-12 </a:t>
            </a:r>
            <a:br>
              <a:rPr lang="en-US" dirty="0"/>
            </a:br>
            <a:br>
              <a:rPr lang="en-US" dirty="0"/>
            </a:br>
            <a:br>
              <a:rPr lang="en-US" dirty="0"/>
            </a:br>
            <a:endParaRPr lang="en-US" dirty="0"/>
          </a:p>
        </p:txBody>
      </p:sp>
    </p:spTree>
    <p:extLst>
      <p:ext uri="{BB962C8B-B14F-4D97-AF65-F5344CB8AC3E}">
        <p14:creationId xmlns:p14="http://schemas.microsoft.com/office/powerpoint/2010/main" val="3417045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9D1713-A7FD-4243-8300-3C24C978F1ED}"/>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3C6E84F9-BFB9-7548-8025-F8D07F74F1EC}"/>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E7EBBBC-A846-5E4D-A4A8-5E0A839E3D79}"/>
              </a:ext>
            </a:extLst>
          </p:cNvPr>
          <p:cNvSpPr>
            <a:spLocks noGrp="1"/>
          </p:cNvSpPr>
          <p:nvPr>
            <p:ph type="ctrTitle"/>
          </p:nvPr>
        </p:nvSpPr>
        <p:spPr/>
        <p:txBody>
          <a:bodyPr/>
          <a:lstStyle/>
          <a:p>
            <a:r>
              <a:rPr lang="en-US" sz="3200" dirty="0"/>
              <a:t>Choosing </a:t>
            </a:r>
            <a:r>
              <a:rPr lang="en-US" sz="3200" b="1" dirty="0"/>
              <a:t>healthier responses </a:t>
            </a:r>
            <a:r>
              <a:rPr lang="en-US" sz="3200" dirty="0"/>
              <a:t>to stress</a:t>
            </a:r>
          </a:p>
        </p:txBody>
      </p:sp>
      <p:sp>
        <p:nvSpPr>
          <p:cNvPr id="4" name="Text Placeholder 3">
            <a:extLst>
              <a:ext uri="{FF2B5EF4-FFF2-40B4-BE49-F238E27FC236}">
                <a16:creationId xmlns:a16="http://schemas.microsoft.com/office/drawing/2014/main" id="{211496AD-C299-9B4A-A9B5-872E73F1CD84}"/>
              </a:ext>
            </a:extLst>
          </p:cNvPr>
          <p:cNvSpPr>
            <a:spLocks noGrp="1"/>
          </p:cNvSpPr>
          <p:nvPr>
            <p:ph type="body" sz="quarter" idx="14"/>
          </p:nvPr>
        </p:nvSpPr>
        <p:spPr/>
        <p:txBody>
          <a:bodyPr/>
          <a:lstStyle/>
          <a:p>
            <a:r>
              <a:rPr lang="en-US" dirty="0"/>
              <a:t>In school – p. 13-14</a:t>
            </a:r>
          </a:p>
          <a:p>
            <a:r>
              <a:rPr lang="en-US" dirty="0"/>
              <a:t>At work – p. 13-14</a:t>
            </a:r>
          </a:p>
        </p:txBody>
      </p:sp>
    </p:spTree>
    <p:extLst>
      <p:ext uri="{BB962C8B-B14F-4D97-AF65-F5344CB8AC3E}">
        <p14:creationId xmlns:p14="http://schemas.microsoft.com/office/powerpoint/2010/main" val="34717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4A24A7-FCF3-D649-A829-7718A691DAD3}"/>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0C8BFBD6-AFB0-7F49-BF64-E677826D1C1F}"/>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127188B5-46C9-0D42-A1E9-13C4C32669C8}"/>
              </a:ext>
            </a:extLst>
          </p:cNvPr>
          <p:cNvSpPr>
            <a:spLocks noGrp="1"/>
          </p:cNvSpPr>
          <p:nvPr>
            <p:ph type="ctrTitle"/>
          </p:nvPr>
        </p:nvSpPr>
        <p:spPr/>
        <p:txBody>
          <a:bodyPr/>
          <a:lstStyle/>
          <a:p>
            <a:r>
              <a:rPr lang="en-US" sz="3200" b="1" dirty="0"/>
              <a:t>Recognizing</a:t>
            </a:r>
            <a:r>
              <a:rPr lang="en-US" sz="3200" dirty="0"/>
              <a:t> and </a:t>
            </a:r>
            <a:r>
              <a:rPr lang="en-US" sz="3200" b="1" dirty="0"/>
              <a:t>exploring</a:t>
            </a:r>
            <a:r>
              <a:rPr lang="en-US" sz="3200" dirty="0"/>
              <a:t> your stressors</a:t>
            </a:r>
          </a:p>
        </p:txBody>
      </p:sp>
      <p:sp>
        <p:nvSpPr>
          <p:cNvPr id="4" name="Text Placeholder 3">
            <a:extLst>
              <a:ext uri="{FF2B5EF4-FFF2-40B4-BE49-F238E27FC236}">
                <a16:creationId xmlns:a16="http://schemas.microsoft.com/office/drawing/2014/main" id="{F165C4C6-C5D5-B54E-8DA8-6C1ED0E93D6D}"/>
              </a:ext>
            </a:extLst>
          </p:cNvPr>
          <p:cNvSpPr>
            <a:spLocks noGrp="1"/>
          </p:cNvSpPr>
          <p:nvPr>
            <p:ph type="body" sz="quarter" idx="14"/>
          </p:nvPr>
        </p:nvSpPr>
        <p:spPr/>
        <p:txBody>
          <a:bodyPr/>
          <a:lstStyle/>
          <a:p>
            <a:r>
              <a:rPr lang="en-US" dirty="0"/>
              <a:t>In school – p. 15-18</a:t>
            </a:r>
          </a:p>
          <a:p>
            <a:r>
              <a:rPr lang="en-US" dirty="0"/>
              <a:t>At work – p. 15-18</a:t>
            </a:r>
          </a:p>
        </p:txBody>
      </p:sp>
    </p:spTree>
    <p:extLst>
      <p:ext uri="{BB962C8B-B14F-4D97-AF65-F5344CB8AC3E}">
        <p14:creationId xmlns:p14="http://schemas.microsoft.com/office/powerpoint/2010/main" val="4082129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BB0C37-7F03-E940-A4B7-953BB2ADCD51}"/>
              </a:ext>
            </a:extLst>
          </p:cNvPr>
          <p:cNvSpPr>
            <a:spLocks noGrp="1"/>
          </p:cNvSpPr>
          <p:nvPr>
            <p:ph type="title"/>
          </p:nvPr>
        </p:nvSpPr>
        <p:spPr/>
        <p:txBody>
          <a:bodyPr>
            <a:normAutofit fontScale="90000"/>
          </a:bodyPr>
          <a:lstStyle/>
          <a:p>
            <a:r>
              <a:rPr lang="en-US" dirty="0"/>
              <a:t>Each ‘A’ is a potential option when dealing with a specific stressor</a:t>
            </a:r>
          </a:p>
        </p:txBody>
      </p:sp>
      <p:sp>
        <p:nvSpPr>
          <p:cNvPr id="16" name="Oval 15" descr="Stress management">
            <a:extLst>
              <a:ext uri="{FF2B5EF4-FFF2-40B4-BE49-F238E27FC236}">
                <a16:creationId xmlns:a16="http://schemas.microsoft.com/office/drawing/2014/main" id="{6C231A96-6BA2-154A-B2F0-5AE42BE051BE}"/>
              </a:ext>
              <a:ext uri="{C183D7F6-B498-43B3-948B-1728B52AA6E4}">
                <adec:decorative xmlns:adec="http://schemas.microsoft.com/office/drawing/2017/decorative" val="0"/>
              </a:ext>
            </a:extLst>
          </p:cNvPr>
          <p:cNvSpPr/>
          <p:nvPr/>
        </p:nvSpPr>
        <p:spPr>
          <a:xfrm>
            <a:off x="3789952" y="2678464"/>
            <a:ext cx="1949654" cy="1949654"/>
          </a:xfrm>
          <a:prstGeom prst="ellipse">
            <a:avLst/>
          </a:prstGeom>
          <a:solidFill>
            <a:srgbClr val="4CC0A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lumMod val="50000"/>
                  </a:schemeClr>
                </a:solidFill>
              </a:rPr>
              <a:t>Stress</a:t>
            </a:r>
          </a:p>
          <a:p>
            <a:pPr algn="ctr"/>
            <a:r>
              <a:rPr lang="en-US" dirty="0">
                <a:solidFill>
                  <a:schemeClr val="tx1">
                    <a:lumMod val="50000"/>
                  </a:schemeClr>
                </a:solidFill>
              </a:rPr>
              <a:t>management</a:t>
            </a:r>
          </a:p>
        </p:txBody>
      </p:sp>
      <p:sp>
        <p:nvSpPr>
          <p:cNvPr id="2" name="Oval 1" descr="Accept">
            <a:extLst>
              <a:ext uri="{FF2B5EF4-FFF2-40B4-BE49-F238E27FC236}">
                <a16:creationId xmlns:a16="http://schemas.microsoft.com/office/drawing/2014/main" id="{0072FC5C-48AD-D64D-BD58-9A0811567696}"/>
              </a:ext>
              <a:ext uri="{C183D7F6-B498-43B3-948B-1728B52AA6E4}">
                <adec:decorative xmlns:adec="http://schemas.microsoft.com/office/drawing/2017/decorative" val="0"/>
              </a:ext>
            </a:extLst>
          </p:cNvPr>
          <p:cNvSpPr/>
          <p:nvPr/>
        </p:nvSpPr>
        <p:spPr>
          <a:xfrm>
            <a:off x="2452506" y="13410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Accept</a:t>
            </a:r>
          </a:p>
        </p:txBody>
      </p:sp>
      <p:sp>
        <p:nvSpPr>
          <p:cNvPr id="14" name="Oval 13" descr="Avoid">
            <a:extLst>
              <a:ext uri="{FF2B5EF4-FFF2-40B4-BE49-F238E27FC236}">
                <a16:creationId xmlns:a16="http://schemas.microsoft.com/office/drawing/2014/main" id="{189015D7-D6AA-B24F-B800-6F101ABF8414}"/>
              </a:ext>
              <a:ext uri="{C183D7F6-B498-43B3-948B-1728B52AA6E4}">
                <adec:decorative xmlns:adec="http://schemas.microsoft.com/office/drawing/2017/decorative" val="0"/>
              </a:ext>
            </a:extLst>
          </p:cNvPr>
          <p:cNvSpPr/>
          <p:nvPr/>
        </p:nvSpPr>
        <p:spPr>
          <a:xfrm>
            <a:off x="5739606" y="13410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Avoid</a:t>
            </a:r>
          </a:p>
        </p:txBody>
      </p:sp>
      <p:sp>
        <p:nvSpPr>
          <p:cNvPr id="12" name="Oval 11" descr="Alter">
            <a:extLst>
              <a:ext uri="{FF2B5EF4-FFF2-40B4-BE49-F238E27FC236}">
                <a16:creationId xmlns:a16="http://schemas.microsoft.com/office/drawing/2014/main" id="{B82CD450-16AD-5D47-A210-33E846F5646A}"/>
              </a:ext>
              <a:ext uri="{C183D7F6-B498-43B3-948B-1728B52AA6E4}">
                <adec:decorative xmlns:adec="http://schemas.microsoft.com/office/drawing/2017/decorative" val="0"/>
              </a:ext>
            </a:extLst>
          </p:cNvPr>
          <p:cNvSpPr/>
          <p:nvPr/>
        </p:nvSpPr>
        <p:spPr>
          <a:xfrm>
            <a:off x="2452506" y="4661879"/>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Alter</a:t>
            </a:r>
          </a:p>
        </p:txBody>
      </p:sp>
      <p:sp>
        <p:nvSpPr>
          <p:cNvPr id="18" name="Oval 17" descr="Adapt">
            <a:extLst>
              <a:ext uri="{FF2B5EF4-FFF2-40B4-BE49-F238E27FC236}">
                <a16:creationId xmlns:a16="http://schemas.microsoft.com/office/drawing/2014/main" id="{4E034773-D169-4C43-AA9C-8FDD798B4135}"/>
              </a:ext>
              <a:ext uri="{C183D7F6-B498-43B3-948B-1728B52AA6E4}">
                <adec:decorative xmlns:adec="http://schemas.microsoft.com/office/drawing/2017/decorative" val="0"/>
              </a:ext>
            </a:extLst>
          </p:cNvPr>
          <p:cNvSpPr/>
          <p:nvPr/>
        </p:nvSpPr>
        <p:spPr>
          <a:xfrm>
            <a:off x="5739606" y="46281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Adapt</a:t>
            </a:r>
          </a:p>
        </p:txBody>
      </p:sp>
      <p:sp>
        <p:nvSpPr>
          <p:cNvPr id="7" name="Rectangle 6">
            <a:extLst>
              <a:ext uri="{FF2B5EF4-FFF2-40B4-BE49-F238E27FC236}">
                <a16:creationId xmlns:a16="http://schemas.microsoft.com/office/drawing/2014/main" id="{CA74D3A1-927E-9442-8125-25B2DCFFD0D6}"/>
              </a:ext>
            </a:extLst>
          </p:cNvPr>
          <p:cNvSpPr/>
          <p:nvPr/>
        </p:nvSpPr>
        <p:spPr>
          <a:xfrm>
            <a:off x="8624703" y="4600170"/>
            <a:ext cx="2531706" cy="646331"/>
          </a:xfrm>
          <a:prstGeom prst="rect">
            <a:avLst/>
          </a:prstGeom>
        </p:spPr>
        <p:txBody>
          <a:bodyPr wrap="square">
            <a:spAutoFit/>
          </a:bodyPr>
          <a:lstStyle/>
          <a:p>
            <a:r>
              <a:rPr lang="en-US" dirty="0"/>
              <a:t>In school – p. 20-24</a:t>
            </a:r>
          </a:p>
          <a:p>
            <a:r>
              <a:rPr lang="en-US" dirty="0"/>
              <a:t>At work – p. 20-22</a:t>
            </a:r>
          </a:p>
        </p:txBody>
      </p:sp>
      <p:cxnSp>
        <p:nvCxnSpPr>
          <p:cNvPr id="23" name="Straight Connector 22">
            <a:extLst>
              <a:ext uri="{FF2B5EF4-FFF2-40B4-BE49-F238E27FC236}">
                <a16:creationId xmlns:a16="http://schemas.microsoft.com/office/drawing/2014/main" id="{4D2F05A8-9761-5B4B-B920-BB60A0229091}"/>
              </a:ext>
              <a:ext uri="{C183D7F6-B498-43B3-948B-1728B52AA6E4}">
                <adec:decorative xmlns:adec="http://schemas.microsoft.com/office/drawing/2017/decorative" val="1"/>
              </a:ext>
            </a:extLst>
          </p:cNvPr>
          <p:cNvCxnSpPr>
            <a:cxnSpLocks/>
            <a:stCxn id="16" idx="7"/>
            <a:endCxn id="14" idx="3"/>
          </p:cNvCxnSpPr>
          <p:nvPr/>
        </p:nvCxnSpPr>
        <p:spPr>
          <a:xfrm flipV="1">
            <a:off x="5454086" y="2482600"/>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349B14-37FF-854D-9F48-0340DB19E86D}"/>
              </a:ext>
              <a:ext uri="{C183D7F6-B498-43B3-948B-1728B52AA6E4}">
                <adec:decorative xmlns:adec="http://schemas.microsoft.com/office/drawing/2017/decorative" val="1"/>
              </a:ext>
            </a:extLst>
          </p:cNvPr>
          <p:cNvCxnSpPr>
            <a:cxnSpLocks/>
            <a:stCxn id="16" idx="5"/>
            <a:endCxn id="18" idx="1"/>
          </p:cNvCxnSpPr>
          <p:nvPr/>
        </p:nvCxnSpPr>
        <p:spPr>
          <a:xfrm>
            <a:off x="5454086" y="4342598"/>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93418B-C7DC-4946-ACC3-2EB599C8ED09}"/>
              </a:ext>
              <a:ext uri="{C183D7F6-B498-43B3-948B-1728B52AA6E4}">
                <adec:decorative xmlns:adec="http://schemas.microsoft.com/office/drawing/2017/decorative" val="1"/>
              </a:ext>
            </a:extLst>
          </p:cNvPr>
          <p:cNvCxnSpPr>
            <a:cxnSpLocks/>
            <a:stCxn id="12" idx="7"/>
            <a:endCxn id="16" idx="3"/>
          </p:cNvCxnSpPr>
          <p:nvPr/>
        </p:nvCxnSpPr>
        <p:spPr>
          <a:xfrm flipV="1">
            <a:off x="3594088" y="4342598"/>
            <a:ext cx="481384" cy="515145"/>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E96A78A-3168-AB47-A4D9-AC14C81D0F60}"/>
              </a:ext>
              <a:ext uri="{C183D7F6-B498-43B3-948B-1728B52AA6E4}">
                <adec:decorative xmlns:adec="http://schemas.microsoft.com/office/drawing/2017/decorative" val="1"/>
              </a:ext>
            </a:extLst>
          </p:cNvPr>
          <p:cNvCxnSpPr>
            <a:cxnSpLocks/>
            <a:stCxn id="2" idx="5"/>
            <a:endCxn id="16" idx="1"/>
          </p:cNvCxnSpPr>
          <p:nvPr/>
        </p:nvCxnSpPr>
        <p:spPr>
          <a:xfrm>
            <a:off x="3594088" y="2482600"/>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327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8AF7DE-311A-F24A-A112-EFDA022B5687}"/>
              </a:ext>
            </a:extLst>
          </p:cNvPr>
          <p:cNvSpPr>
            <a:spLocks noGrp="1"/>
          </p:cNvSpPr>
          <p:nvPr>
            <p:ph type="title"/>
          </p:nvPr>
        </p:nvSpPr>
        <p:spPr/>
        <p:txBody>
          <a:bodyPr/>
          <a:lstStyle/>
          <a:p>
            <a:r>
              <a:rPr lang="en-US" sz="3000" b="1" dirty="0"/>
              <a:t>Accept</a:t>
            </a:r>
            <a:r>
              <a:rPr lang="en-US" sz="3000" dirty="0"/>
              <a:t> the things and people you really cannot change</a:t>
            </a:r>
          </a:p>
        </p:txBody>
      </p:sp>
      <p:sp>
        <p:nvSpPr>
          <p:cNvPr id="5" name="Text Placeholder 4">
            <a:extLst>
              <a:ext uri="{FF2B5EF4-FFF2-40B4-BE49-F238E27FC236}">
                <a16:creationId xmlns:a16="http://schemas.microsoft.com/office/drawing/2014/main" id="{E2DF2064-F3FF-0040-B1B3-E87215B414A8}"/>
              </a:ext>
            </a:extLst>
          </p:cNvPr>
          <p:cNvSpPr>
            <a:spLocks noGrp="1"/>
          </p:cNvSpPr>
          <p:nvPr>
            <p:ph sz="half" idx="1"/>
          </p:nvPr>
        </p:nvSpPr>
        <p:spPr/>
        <p:txBody>
          <a:bodyPr>
            <a:normAutofit/>
          </a:bodyPr>
          <a:lstStyle/>
          <a:p>
            <a:r>
              <a:rPr lang="en-US" b="1" dirty="0"/>
              <a:t>Don’t try to control </a:t>
            </a:r>
            <a:r>
              <a:rPr lang="en-US" dirty="0"/>
              <a:t>the uncontrollable</a:t>
            </a:r>
          </a:p>
          <a:p>
            <a:r>
              <a:rPr lang="en-US" dirty="0"/>
              <a:t>Look at challenges as </a:t>
            </a:r>
            <a:r>
              <a:rPr lang="en-US" b="1" dirty="0"/>
              <a:t>opportunities</a:t>
            </a:r>
            <a:r>
              <a:rPr lang="en-US" dirty="0"/>
              <a:t> </a:t>
            </a:r>
            <a:br>
              <a:rPr lang="en-US" dirty="0"/>
            </a:br>
            <a:r>
              <a:rPr lang="en-US" dirty="0"/>
              <a:t>for personal growth and learning</a:t>
            </a:r>
          </a:p>
          <a:p>
            <a:r>
              <a:rPr lang="en-US" b="1" dirty="0"/>
              <a:t>Share your feelings </a:t>
            </a:r>
            <a:r>
              <a:rPr lang="en-US" dirty="0"/>
              <a:t>to help reduce their power over your emotions</a:t>
            </a:r>
          </a:p>
          <a:p>
            <a:r>
              <a:rPr lang="en-US" dirty="0"/>
              <a:t>Learn to forgive and </a:t>
            </a:r>
            <a:r>
              <a:rPr lang="en-US" b="1" dirty="0"/>
              <a:t>move on</a:t>
            </a:r>
          </a:p>
        </p:txBody>
      </p:sp>
      <p:pic>
        <p:nvPicPr>
          <p:cNvPr id="4" name="Picture Placeholder 3">
            <a:extLst>
              <a:ext uri="{FF2B5EF4-FFF2-40B4-BE49-F238E27FC236}">
                <a16:creationId xmlns:a16="http://schemas.microsoft.com/office/drawing/2014/main" id="{7958E782-3589-CA43-BFF9-A8E60B45B767}"/>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71497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7029-8F05-2F4C-AB3B-B502EC940D0E}"/>
              </a:ext>
            </a:extLst>
          </p:cNvPr>
          <p:cNvSpPr>
            <a:spLocks noGrp="1"/>
          </p:cNvSpPr>
          <p:nvPr>
            <p:ph type="title"/>
          </p:nvPr>
        </p:nvSpPr>
        <p:spPr/>
        <p:txBody>
          <a:bodyPr>
            <a:normAutofit fontScale="90000"/>
          </a:bodyPr>
          <a:lstStyle/>
          <a:p>
            <a:br>
              <a:rPr lang="en-US" dirty="0"/>
            </a:br>
            <a:br>
              <a:rPr lang="en-US" dirty="0"/>
            </a:br>
            <a:br>
              <a:rPr lang="en-US" dirty="0"/>
            </a:br>
            <a:r>
              <a:rPr lang="en-US" b="1" dirty="0"/>
              <a:t>Avoid</a:t>
            </a:r>
            <a:r>
              <a:rPr lang="en-US" dirty="0"/>
              <a:t> unnecessary stress</a:t>
            </a:r>
          </a:p>
        </p:txBody>
      </p:sp>
      <p:sp>
        <p:nvSpPr>
          <p:cNvPr id="3" name="Content Placeholder 2">
            <a:extLst>
              <a:ext uri="{FF2B5EF4-FFF2-40B4-BE49-F238E27FC236}">
                <a16:creationId xmlns:a16="http://schemas.microsoft.com/office/drawing/2014/main" id="{1637C8EB-F57B-B941-B8A9-CC0340542F1D}"/>
              </a:ext>
            </a:extLst>
          </p:cNvPr>
          <p:cNvSpPr>
            <a:spLocks noGrp="1"/>
          </p:cNvSpPr>
          <p:nvPr>
            <p:ph sz="half" idx="1"/>
          </p:nvPr>
        </p:nvSpPr>
        <p:spPr>
          <a:xfrm>
            <a:off x="468022" y="1298575"/>
            <a:ext cx="6537615" cy="4805172"/>
          </a:xfrm>
        </p:spPr>
        <p:txBody>
          <a:bodyPr>
            <a:normAutofit/>
          </a:bodyPr>
          <a:lstStyle/>
          <a:p>
            <a:r>
              <a:rPr lang="en-US" dirty="0"/>
              <a:t>Learn to </a:t>
            </a:r>
            <a:r>
              <a:rPr lang="en-US" b="1" dirty="0"/>
              <a:t>say “no” </a:t>
            </a:r>
            <a:r>
              <a:rPr lang="en-US" dirty="0"/>
              <a:t>and have boundaries</a:t>
            </a:r>
          </a:p>
          <a:p>
            <a:r>
              <a:rPr lang="en-US" b="1" dirty="0"/>
              <a:t>Avoid people </a:t>
            </a:r>
            <a:r>
              <a:rPr lang="en-US" dirty="0"/>
              <a:t>who create a stressful environment whenever possible</a:t>
            </a:r>
          </a:p>
          <a:p>
            <a:r>
              <a:rPr lang="en-US" dirty="0"/>
              <a:t>Establish a </a:t>
            </a:r>
            <a:r>
              <a:rPr lang="en-US" b="1" dirty="0"/>
              <a:t>low-stress workspace</a:t>
            </a:r>
          </a:p>
          <a:p>
            <a:r>
              <a:rPr lang="en-US" b="1" dirty="0"/>
              <a:t>Prioritize</a:t>
            </a:r>
            <a:r>
              <a:rPr lang="en-US" dirty="0"/>
              <a:t> your “to-do” list and dropping tasks or activities that aren’t truly necessary</a:t>
            </a:r>
          </a:p>
        </p:txBody>
      </p:sp>
      <p:pic>
        <p:nvPicPr>
          <p:cNvPr id="6" name="Picture Placeholder 5">
            <a:extLst>
              <a:ext uri="{FF2B5EF4-FFF2-40B4-BE49-F238E27FC236}">
                <a16:creationId xmlns:a16="http://schemas.microsoft.com/office/drawing/2014/main" id="{72BCC4B6-16FC-634C-B123-1619DABE5896}"/>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770766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736C-C307-A947-80CB-50944F711F7E}"/>
              </a:ext>
            </a:extLst>
          </p:cNvPr>
          <p:cNvSpPr>
            <a:spLocks noGrp="1"/>
          </p:cNvSpPr>
          <p:nvPr>
            <p:ph type="title"/>
          </p:nvPr>
        </p:nvSpPr>
        <p:spPr/>
        <p:txBody>
          <a:bodyPr>
            <a:normAutofit/>
          </a:bodyPr>
          <a:lstStyle/>
          <a:p>
            <a:r>
              <a:rPr lang="en-US" b="1" dirty="0"/>
              <a:t>Alter</a:t>
            </a:r>
            <a:r>
              <a:rPr lang="en-US" dirty="0"/>
              <a:t> the external situation</a:t>
            </a:r>
          </a:p>
        </p:txBody>
      </p:sp>
      <p:sp>
        <p:nvSpPr>
          <p:cNvPr id="3" name="Content Placeholder 2">
            <a:extLst>
              <a:ext uri="{FF2B5EF4-FFF2-40B4-BE49-F238E27FC236}">
                <a16:creationId xmlns:a16="http://schemas.microsoft.com/office/drawing/2014/main" id="{73F7BCD0-22A3-AB45-8F5B-9A95DC94B759}"/>
              </a:ext>
            </a:extLst>
          </p:cNvPr>
          <p:cNvSpPr>
            <a:spLocks noGrp="1"/>
          </p:cNvSpPr>
          <p:nvPr>
            <p:ph sz="half" idx="1"/>
          </p:nvPr>
        </p:nvSpPr>
        <p:spPr/>
        <p:txBody>
          <a:bodyPr/>
          <a:lstStyle/>
          <a:p>
            <a:r>
              <a:rPr lang="en-US" dirty="0"/>
              <a:t>Modify your environment</a:t>
            </a:r>
          </a:p>
          <a:p>
            <a:r>
              <a:rPr lang="en-US" dirty="0"/>
              <a:t>Change your routines including what you consume, how you move, what you watch, and where you go</a:t>
            </a:r>
          </a:p>
          <a:p>
            <a:r>
              <a:rPr lang="en-US" dirty="0"/>
              <a:t>Set boundaries in your relationships</a:t>
            </a:r>
          </a:p>
          <a:p>
            <a:pPr marL="0" indent="0">
              <a:buNone/>
            </a:pPr>
            <a:endParaRPr lang="en-US" dirty="0"/>
          </a:p>
        </p:txBody>
      </p:sp>
      <p:pic>
        <p:nvPicPr>
          <p:cNvPr id="6" name="Picture Placeholder 5">
            <a:extLst>
              <a:ext uri="{FF2B5EF4-FFF2-40B4-BE49-F238E27FC236}">
                <a16:creationId xmlns:a16="http://schemas.microsoft.com/office/drawing/2014/main" id="{2E287357-1FAA-AC48-86EA-F889BE0D65BA}"/>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84549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6BE1-37F4-624F-B782-05775BBFE0A9}"/>
              </a:ext>
            </a:extLst>
          </p:cNvPr>
          <p:cNvSpPr>
            <a:spLocks noGrp="1"/>
          </p:cNvSpPr>
          <p:nvPr>
            <p:ph type="title"/>
          </p:nvPr>
        </p:nvSpPr>
        <p:spPr/>
        <p:txBody>
          <a:bodyPr>
            <a:normAutofit fontScale="90000"/>
          </a:bodyPr>
          <a:lstStyle/>
          <a:p>
            <a:br>
              <a:rPr lang="en-US" dirty="0"/>
            </a:br>
            <a:br>
              <a:rPr lang="en-US" dirty="0"/>
            </a:br>
            <a:br>
              <a:rPr lang="en-US" dirty="0"/>
            </a:br>
            <a:r>
              <a:rPr lang="en-US" b="1" dirty="0"/>
              <a:t>Adapt</a:t>
            </a:r>
            <a:r>
              <a:rPr lang="en-US" dirty="0"/>
              <a:t> your internal </a:t>
            </a:r>
            <a:r>
              <a:rPr lang="en-US"/>
              <a:t>thought process</a:t>
            </a:r>
            <a:endParaRPr lang="en-US" dirty="0"/>
          </a:p>
        </p:txBody>
      </p:sp>
      <p:sp>
        <p:nvSpPr>
          <p:cNvPr id="3" name="Content Placeholder 2">
            <a:extLst>
              <a:ext uri="{FF2B5EF4-FFF2-40B4-BE49-F238E27FC236}">
                <a16:creationId xmlns:a16="http://schemas.microsoft.com/office/drawing/2014/main" id="{B496AF93-96E6-124C-BD7D-DAEFEE4C3ECD}"/>
              </a:ext>
            </a:extLst>
          </p:cNvPr>
          <p:cNvSpPr>
            <a:spLocks noGrp="1"/>
          </p:cNvSpPr>
          <p:nvPr>
            <p:ph sz="half" idx="1"/>
          </p:nvPr>
        </p:nvSpPr>
        <p:spPr/>
        <p:txBody>
          <a:bodyPr>
            <a:normAutofit/>
          </a:bodyPr>
          <a:lstStyle/>
          <a:p>
            <a:r>
              <a:rPr lang="en-US" b="1" dirty="0"/>
              <a:t>Reframe problems </a:t>
            </a:r>
            <a:r>
              <a:rPr lang="en-US" dirty="0"/>
              <a:t>as a desired solution </a:t>
            </a:r>
            <a:r>
              <a:rPr lang="en-US" sz="2100" dirty="0">
                <a:solidFill>
                  <a:schemeClr val="bg2">
                    <a:lumMod val="50000"/>
                  </a:schemeClr>
                </a:solidFill>
              </a:rPr>
              <a:t>(“I don’t sleep enough” reframed as </a:t>
            </a:r>
            <a:br>
              <a:rPr lang="en-US" sz="2100" dirty="0">
                <a:solidFill>
                  <a:schemeClr val="bg2">
                    <a:lumMod val="50000"/>
                  </a:schemeClr>
                </a:solidFill>
              </a:rPr>
            </a:br>
            <a:r>
              <a:rPr lang="en-US" sz="2100" dirty="0">
                <a:solidFill>
                  <a:schemeClr val="bg2">
                    <a:lumMod val="50000"/>
                  </a:schemeClr>
                </a:solidFill>
              </a:rPr>
              <a:t>“I need to improve the quality of my sleep”)</a:t>
            </a:r>
          </a:p>
          <a:p>
            <a:r>
              <a:rPr lang="en-US" b="1" dirty="0"/>
              <a:t>Consider potential consequences </a:t>
            </a:r>
            <a:br>
              <a:rPr lang="en-US" b="1" dirty="0"/>
            </a:br>
            <a:r>
              <a:rPr lang="en-US" dirty="0"/>
              <a:t>of taking various actions — look at </a:t>
            </a:r>
            <a:br>
              <a:rPr lang="en-US" dirty="0"/>
            </a:br>
            <a:r>
              <a:rPr lang="en-US" dirty="0"/>
              <a:t>the big picture</a:t>
            </a:r>
          </a:p>
          <a:p>
            <a:r>
              <a:rPr lang="en-US" dirty="0"/>
              <a:t>Set clear and reasonable expectations and standards for yourself</a:t>
            </a:r>
          </a:p>
        </p:txBody>
      </p:sp>
      <p:pic>
        <p:nvPicPr>
          <p:cNvPr id="6" name="Picture Placeholder 5">
            <a:extLst>
              <a:ext uri="{FF2B5EF4-FFF2-40B4-BE49-F238E27FC236}">
                <a16:creationId xmlns:a16="http://schemas.microsoft.com/office/drawing/2014/main" id="{7D48A1F2-7E24-5E43-8250-436FFD8A07E9}"/>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53756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5468BD-FEBD-2E4B-BF04-7AE386A49D23}"/>
              </a:ext>
            </a:extLst>
          </p:cNvPr>
          <p:cNvSpPr>
            <a:spLocks noGrp="1"/>
          </p:cNvSpPr>
          <p:nvPr>
            <p:ph type="title"/>
          </p:nvPr>
        </p:nvSpPr>
        <p:spPr>
          <a:xfrm>
            <a:off x="384048" y="309282"/>
            <a:ext cx="11420856" cy="605118"/>
          </a:xfrm>
        </p:spPr>
        <p:txBody>
          <a:bodyPr/>
          <a:lstStyle/>
          <a:p>
            <a:r>
              <a:rPr lang="en-US" dirty="0"/>
              <a:t>Choose your version</a:t>
            </a:r>
          </a:p>
        </p:txBody>
      </p:sp>
      <p:sp>
        <p:nvSpPr>
          <p:cNvPr id="6" name="Rectangle 5">
            <a:extLst>
              <a:ext uri="{FF2B5EF4-FFF2-40B4-BE49-F238E27FC236}">
                <a16:creationId xmlns:a16="http://schemas.microsoft.com/office/drawing/2014/main" id="{CD293648-1DE5-624B-A079-589ABB525B12}"/>
              </a:ext>
            </a:extLst>
          </p:cNvPr>
          <p:cNvSpPr/>
          <p:nvPr/>
        </p:nvSpPr>
        <p:spPr>
          <a:xfrm>
            <a:off x="4037197" y="5433239"/>
            <a:ext cx="1602516" cy="523220"/>
          </a:xfrm>
          <a:prstGeom prst="rect">
            <a:avLst/>
          </a:prstGeom>
        </p:spPr>
        <p:txBody>
          <a:bodyPr wrap="square">
            <a:spAutoFit/>
          </a:bodyPr>
          <a:lstStyle/>
          <a:p>
            <a:r>
              <a:rPr lang="en-US" sz="1400" dirty="0"/>
              <a:t>Post-secondary </a:t>
            </a:r>
          </a:p>
          <a:p>
            <a:r>
              <a:rPr lang="en-US" sz="1400" dirty="0"/>
              <a:t>students</a:t>
            </a:r>
          </a:p>
        </p:txBody>
      </p:sp>
      <p:sp>
        <p:nvSpPr>
          <p:cNvPr id="7" name="Rectangle 6">
            <a:extLst>
              <a:ext uri="{FF2B5EF4-FFF2-40B4-BE49-F238E27FC236}">
                <a16:creationId xmlns:a16="http://schemas.microsoft.com/office/drawing/2014/main" id="{20476E34-EFCD-D04D-90E5-4AAE3C4FF7F9}"/>
              </a:ext>
            </a:extLst>
          </p:cNvPr>
          <p:cNvSpPr/>
          <p:nvPr/>
        </p:nvSpPr>
        <p:spPr>
          <a:xfrm>
            <a:off x="9747562" y="5433239"/>
            <a:ext cx="1905727" cy="523220"/>
          </a:xfrm>
          <a:prstGeom prst="rect">
            <a:avLst/>
          </a:prstGeom>
        </p:spPr>
        <p:txBody>
          <a:bodyPr wrap="square">
            <a:spAutoFit/>
          </a:bodyPr>
          <a:lstStyle/>
          <a:p>
            <a:r>
              <a:rPr lang="en-US" sz="1400" dirty="0"/>
              <a:t>Leaders, employees, </a:t>
            </a:r>
          </a:p>
          <a:p>
            <a:r>
              <a:rPr lang="en-US" sz="1400" dirty="0"/>
              <a:t>self-employed</a:t>
            </a:r>
          </a:p>
        </p:txBody>
      </p:sp>
      <p:pic>
        <p:nvPicPr>
          <p:cNvPr id="9" name="Picture 8">
            <a:extLst>
              <a:ext uri="{FF2B5EF4-FFF2-40B4-BE49-F238E27FC236}">
                <a16:creationId xmlns:a16="http://schemas.microsoft.com/office/drawing/2014/main" id="{E1488FC5-06C1-7E4F-94EF-4EB91558499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47" y="1424761"/>
            <a:ext cx="3472391" cy="4493275"/>
          </a:xfrm>
          <a:prstGeom prst="rect">
            <a:avLst/>
          </a:prstGeom>
          <a:ln w="15875">
            <a:solidFill>
              <a:schemeClr val="bg2">
                <a:lumMod val="90000"/>
              </a:schemeClr>
            </a:solidFill>
          </a:ln>
          <a:effectLst/>
        </p:spPr>
      </p:pic>
      <p:pic>
        <p:nvPicPr>
          <p:cNvPr id="11" name="Picture 10">
            <a:extLst>
              <a:ext uri="{FF2B5EF4-FFF2-40B4-BE49-F238E27FC236}">
                <a16:creationId xmlns:a16="http://schemas.microsoft.com/office/drawing/2014/main" id="{E59B2F15-F755-F242-B75A-721F2F29FEE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412" y="1424761"/>
            <a:ext cx="3472391" cy="4493275"/>
          </a:xfrm>
          <a:prstGeom prst="rect">
            <a:avLst/>
          </a:prstGeom>
          <a:ln w="15875">
            <a:solidFill>
              <a:schemeClr val="bg2">
                <a:lumMod val="90000"/>
              </a:schemeClr>
            </a:solidFill>
          </a:ln>
        </p:spPr>
      </p:pic>
    </p:spTree>
    <p:extLst>
      <p:ext uri="{BB962C8B-B14F-4D97-AF65-F5344CB8AC3E}">
        <p14:creationId xmlns:p14="http://schemas.microsoft.com/office/powerpoint/2010/main" val="547682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036DAC-0471-C147-866D-EAF2D1BFDBAB}"/>
              </a:ext>
            </a:extLst>
          </p:cNvPr>
          <p:cNvSpPr>
            <a:spLocks noGrp="1"/>
          </p:cNvSpPr>
          <p:nvPr>
            <p:ph type="title"/>
          </p:nvPr>
        </p:nvSpPr>
        <p:spPr/>
        <p:txBody>
          <a:bodyPr>
            <a:normAutofit fontScale="90000"/>
          </a:bodyPr>
          <a:lstStyle/>
          <a:p>
            <a:br>
              <a:rPr lang="en-US" dirty="0"/>
            </a:br>
            <a:r>
              <a:rPr lang="en-US" dirty="0"/>
              <a:t>Each ‘A’ is a potential option when dealing with a specific stressor</a:t>
            </a:r>
          </a:p>
        </p:txBody>
      </p:sp>
      <p:sp>
        <p:nvSpPr>
          <p:cNvPr id="12" name="Oval 11" descr="Stress management">
            <a:extLst>
              <a:ext uri="{FF2B5EF4-FFF2-40B4-BE49-F238E27FC236}">
                <a16:creationId xmlns:a16="http://schemas.microsoft.com/office/drawing/2014/main" id="{25B245E8-31BA-2F4D-9BFA-01A6EF4CED4C}"/>
              </a:ext>
            </a:extLst>
          </p:cNvPr>
          <p:cNvSpPr/>
          <p:nvPr/>
        </p:nvSpPr>
        <p:spPr>
          <a:xfrm>
            <a:off x="3789952" y="2678464"/>
            <a:ext cx="1949654" cy="1949654"/>
          </a:xfrm>
          <a:prstGeom prst="ellipse">
            <a:avLst/>
          </a:prstGeom>
          <a:solidFill>
            <a:srgbClr val="4CC0A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lumMod val="50000"/>
                  </a:schemeClr>
                </a:solidFill>
              </a:rPr>
              <a:t>Stress</a:t>
            </a:r>
          </a:p>
          <a:p>
            <a:pPr algn="ctr"/>
            <a:r>
              <a:rPr lang="en-US" dirty="0">
                <a:solidFill>
                  <a:schemeClr val="tx1">
                    <a:lumMod val="50000"/>
                  </a:schemeClr>
                </a:solidFill>
              </a:rPr>
              <a:t>management</a:t>
            </a:r>
          </a:p>
        </p:txBody>
      </p:sp>
      <p:sp>
        <p:nvSpPr>
          <p:cNvPr id="7" name="Oval 6" descr="Accept">
            <a:extLst>
              <a:ext uri="{FF2B5EF4-FFF2-40B4-BE49-F238E27FC236}">
                <a16:creationId xmlns:a16="http://schemas.microsoft.com/office/drawing/2014/main" id="{C1506B55-E610-9442-BF28-E1DF88F5B08E}"/>
              </a:ext>
            </a:extLst>
          </p:cNvPr>
          <p:cNvSpPr/>
          <p:nvPr/>
        </p:nvSpPr>
        <p:spPr>
          <a:xfrm>
            <a:off x="2452506" y="13410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Accept</a:t>
            </a:r>
          </a:p>
        </p:txBody>
      </p:sp>
      <p:sp>
        <p:nvSpPr>
          <p:cNvPr id="9" name="Oval 8" descr="Avoid">
            <a:extLst>
              <a:ext uri="{FF2B5EF4-FFF2-40B4-BE49-F238E27FC236}">
                <a16:creationId xmlns:a16="http://schemas.microsoft.com/office/drawing/2014/main" id="{CE9AC4F6-60B9-DA4D-A040-96118DDDEB49}"/>
              </a:ext>
            </a:extLst>
          </p:cNvPr>
          <p:cNvSpPr/>
          <p:nvPr/>
        </p:nvSpPr>
        <p:spPr>
          <a:xfrm>
            <a:off x="5739606" y="13410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Avoid</a:t>
            </a:r>
          </a:p>
        </p:txBody>
      </p:sp>
      <p:sp>
        <p:nvSpPr>
          <p:cNvPr id="8" name="Oval 7" descr="Alter">
            <a:extLst>
              <a:ext uri="{FF2B5EF4-FFF2-40B4-BE49-F238E27FC236}">
                <a16:creationId xmlns:a16="http://schemas.microsoft.com/office/drawing/2014/main" id="{CAF667E1-9148-7841-9ED2-942C5C95DD5F}"/>
              </a:ext>
            </a:extLst>
          </p:cNvPr>
          <p:cNvSpPr/>
          <p:nvPr/>
        </p:nvSpPr>
        <p:spPr>
          <a:xfrm>
            <a:off x="2452506" y="4661879"/>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Alter</a:t>
            </a:r>
          </a:p>
        </p:txBody>
      </p:sp>
      <p:sp>
        <p:nvSpPr>
          <p:cNvPr id="10" name="Oval 9" descr="Adapt">
            <a:extLst>
              <a:ext uri="{FF2B5EF4-FFF2-40B4-BE49-F238E27FC236}">
                <a16:creationId xmlns:a16="http://schemas.microsoft.com/office/drawing/2014/main" id="{09855F95-36FC-B14B-8811-BE63D8413984}"/>
              </a:ext>
            </a:extLst>
          </p:cNvPr>
          <p:cNvSpPr/>
          <p:nvPr/>
        </p:nvSpPr>
        <p:spPr>
          <a:xfrm>
            <a:off x="5739606" y="46281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Adapt</a:t>
            </a:r>
          </a:p>
        </p:txBody>
      </p:sp>
      <p:sp>
        <p:nvSpPr>
          <p:cNvPr id="6" name="Rectangle 5">
            <a:extLst>
              <a:ext uri="{FF2B5EF4-FFF2-40B4-BE49-F238E27FC236}">
                <a16:creationId xmlns:a16="http://schemas.microsoft.com/office/drawing/2014/main" id="{68E503E7-B20D-384F-8E0B-CE0C2DCE6D34}"/>
              </a:ext>
            </a:extLst>
          </p:cNvPr>
          <p:cNvSpPr/>
          <p:nvPr/>
        </p:nvSpPr>
        <p:spPr>
          <a:xfrm>
            <a:off x="8585956" y="4628118"/>
            <a:ext cx="2531706" cy="646331"/>
          </a:xfrm>
          <a:prstGeom prst="rect">
            <a:avLst/>
          </a:prstGeom>
        </p:spPr>
        <p:txBody>
          <a:bodyPr wrap="square">
            <a:spAutoFit/>
          </a:bodyPr>
          <a:lstStyle/>
          <a:p>
            <a:r>
              <a:rPr lang="en-US" dirty="0"/>
              <a:t>In school – p. 22</a:t>
            </a:r>
          </a:p>
          <a:p>
            <a:r>
              <a:rPr lang="en-US" dirty="0"/>
              <a:t>At work – p. 22</a:t>
            </a:r>
          </a:p>
        </p:txBody>
      </p:sp>
      <p:cxnSp>
        <p:nvCxnSpPr>
          <p:cNvPr id="4" name="Straight Connector 3">
            <a:extLst>
              <a:ext uri="{FF2B5EF4-FFF2-40B4-BE49-F238E27FC236}">
                <a16:creationId xmlns:a16="http://schemas.microsoft.com/office/drawing/2014/main" id="{108F95C8-768D-F74F-9651-03042BA03241}"/>
              </a:ext>
              <a:ext uri="{C183D7F6-B498-43B3-948B-1728B52AA6E4}">
                <adec:decorative xmlns:adec="http://schemas.microsoft.com/office/drawing/2017/decorative" val="1"/>
              </a:ext>
            </a:extLst>
          </p:cNvPr>
          <p:cNvCxnSpPr>
            <a:cxnSpLocks/>
            <a:stCxn id="12" idx="5"/>
            <a:endCxn id="10" idx="1"/>
          </p:cNvCxnSpPr>
          <p:nvPr/>
        </p:nvCxnSpPr>
        <p:spPr>
          <a:xfrm>
            <a:off x="5454086" y="4342598"/>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96F36F-411C-2745-ACA8-3806F364BD09}"/>
              </a:ext>
              <a:ext uri="{C183D7F6-B498-43B3-948B-1728B52AA6E4}">
                <adec:decorative xmlns:adec="http://schemas.microsoft.com/office/drawing/2017/decorative" val="1"/>
              </a:ext>
            </a:extLst>
          </p:cNvPr>
          <p:cNvCxnSpPr>
            <a:cxnSpLocks/>
            <a:stCxn id="12" idx="7"/>
            <a:endCxn id="9" idx="3"/>
          </p:cNvCxnSpPr>
          <p:nvPr/>
        </p:nvCxnSpPr>
        <p:spPr>
          <a:xfrm flipV="1">
            <a:off x="5454086" y="2482600"/>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BE8EBC-76F4-384B-8B3A-A4A9644560D0}"/>
              </a:ext>
              <a:ext uri="{C183D7F6-B498-43B3-948B-1728B52AA6E4}">
                <adec:decorative xmlns:adec="http://schemas.microsoft.com/office/drawing/2017/decorative" val="1"/>
              </a:ext>
            </a:extLst>
          </p:cNvPr>
          <p:cNvCxnSpPr>
            <a:cxnSpLocks/>
            <a:stCxn id="8" idx="7"/>
            <a:endCxn id="12" idx="3"/>
          </p:cNvCxnSpPr>
          <p:nvPr/>
        </p:nvCxnSpPr>
        <p:spPr>
          <a:xfrm flipV="1">
            <a:off x="3594088" y="4342598"/>
            <a:ext cx="481384" cy="515145"/>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2FB962-72F5-BE45-AA28-370917666887}"/>
              </a:ext>
              <a:ext uri="{C183D7F6-B498-43B3-948B-1728B52AA6E4}">
                <adec:decorative xmlns:adec="http://schemas.microsoft.com/office/drawing/2017/decorative" val="1"/>
              </a:ext>
            </a:extLst>
          </p:cNvPr>
          <p:cNvCxnSpPr>
            <a:cxnSpLocks/>
            <a:stCxn id="7" idx="5"/>
            <a:endCxn id="12" idx="1"/>
          </p:cNvCxnSpPr>
          <p:nvPr/>
        </p:nvCxnSpPr>
        <p:spPr>
          <a:xfrm>
            <a:off x="3594088" y="2482600"/>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339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25EEEC5-BF9E-C44B-A2EB-2821A5F76A49}"/>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13" name="Picture Placeholder 12">
            <a:extLst>
              <a:ext uri="{FF2B5EF4-FFF2-40B4-BE49-F238E27FC236}">
                <a16:creationId xmlns:a16="http://schemas.microsoft.com/office/drawing/2014/main" id="{ABC1CC3C-699F-FF4A-B08F-0568E8F1DD71}"/>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9924FF7F-174D-A34C-B1CB-DA26F8240DF2}"/>
              </a:ext>
            </a:extLst>
          </p:cNvPr>
          <p:cNvSpPr>
            <a:spLocks noGrp="1"/>
          </p:cNvSpPr>
          <p:nvPr>
            <p:ph type="ctrTitle"/>
          </p:nvPr>
        </p:nvSpPr>
        <p:spPr/>
        <p:txBody>
          <a:bodyPr/>
          <a:lstStyle/>
          <a:p>
            <a:r>
              <a:rPr lang="en-US" dirty="0"/>
              <a:t>Balancing your </a:t>
            </a:r>
            <a:br>
              <a:rPr lang="en-US" dirty="0"/>
            </a:br>
            <a:r>
              <a:rPr lang="en-US" dirty="0"/>
              <a:t>support network</a:t>
            </a:r>
          </a:p>
        </p:txBody>
      </p:sp>
      <p:sp>
        <p:nvSpPr>
          <p:cNvPr id="5" name="Text Placeholder 4">
            <a:extLst>
              <a:ext uri="{FF2B5EF4-FFF2-40B4-BE49-F238E27FC236}">
                <a16:creationId xmlns:a16="http://schemas.microsoft.com/office/drawing/2014/main" id="{308303F5-4F83-1645-89DF-E9AA06A100C4}"/>
              </a:ext>
            </a:extLst>
          </p:cNvPr>
          <p:cNvSpPr>
            <a:spLocks noGrp="1"/>
          </p:cNvSpPr>
          <p:nvPr>
            <p:ph type="body" sz="quarter" idx="14"/>
          </p:nvPr>
        </p:nvSpPr>
        <p:spPr/>
        <p:txBody>
          <a:bodyPr/>
          <a:lstStyle/>
          <a:p>
            <a:r>
              <a:rPr lang="en-US" dirty="0"/>
              <a:t>In school – p. 25-27</a:t>
            </a:r>
          </a:p>
          <a:p>
            <a:r>
              <a:rPr lang="en-US" dirty="0"/>
              <a:t>At work – p. 23-25</a:t>
            </a:r>
          </a:p>
        </p:txBody>
      </p:sp>
    </p:spTree>
    <p:extLst>
      <p:ext uri="{BB962C8B-B14F-4D97-AF65-F5344CB8AC3E}">
        <p14:creationId xmlns:p14="http://schemas.microsoft.com/office/powerpoint/2010/main" val="1567060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25044F-D1AB-1A4C-A3AE-83485ED4B6F9}"/>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30B7209A-2C45-B740-90C6-73E8772259D4}"/>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4184C84D-00BE-6540-9375-8FE4065328BB}"/>
              </a:ext>
            </a:extLst>
          </p:cNvPr>
          <p:cNvSpPr>
            <a:spLocks noGrp="1"/>
          </p:cNvSpPr>
          <p:nvPr>
            <p:ph type="ctrTitle"/>
          </p:nvPr>
        </p:nvSpPr>
        <p:spPr/>
        <p:txBody>
          <a:bodyPr/>
          <a:lstStyle/>
          <a:p>
            <a:r>
              <a:rPr lang="en-US" dirty="0"/>
              <a:t>Using strengths vs. fighting weaknesses</a:t>
            </a:r>
          </a:p>
        </p:txBody>
      </p:sp>
      <p:sp>
        <p:nvSpPr>
          <p:cNvPr id="4" name="Text Placeholder 3">
            <a:extLst>
              <a:ext uri="{FF2B5EF4-FFF2-40B4-BE49-F238E27FC236}">
                <a16:creationId xmlns:a16="http://schemas.microsoft.com/office/drawing/2014/main" id="{07007FF8-6D2B-F14B-A59A-908B2655D2BC}"/>
              </a:ext>
            </a:extLst>
          </p:cNvPr>
          <p:cNvSpPr>
            <a:spLocks noGrp="1"/>
          </p:cNvSpPr>
          <p:nvPr>
            <p:ph type="body" sz="quarter" idx="14"/>
          </p:nvPr>
        </p:nvSpPr>
        <p:spPr/>
        <p:txBody>
          <a:bodyPr/>
          <a:lstStyle/>
          <a:p>
            <a:r>
              <a:rPr lang="en-US" dirty="0"/>
              <a:t>In school – p. 28</a:t>
            </a:r>
          </a:p>
          <a:p>
            <a:r>
              <a:rPr lang="en-US" dirty="0"/>
              <a:t>At work – p. 26</a:t>
            </a:r>
          </a:p>
        </p:txBody>
      </p:sp>
    </p:spTree>
    <p:extLst>
      <p:ext uri="{BB962C8B-B14F-4D97-AF65-F5344CB8AC3E}">
        <p14:creationId xmlns:p14="http://schemas.microsoft.com/office/powerpoint/2010/main" val="1740787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A4A36-89B3-7D4D-ACD5-4D33169D4E0A}"/>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6D1CEF97-CCB0-C84B-B421-445C5B40F6EB}"/>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406C8C64-33C4-514E-AF79-26201CFF1913}"/>
              </a:ext>
            </a:extLst>
          </p:cNvPr>
          <p:cNvSpPr>
            <a:spLocks noGrp="1"/>
          </p:cNvSpPr>
          <p:nvPr>
            <p:ph type="ctrTitle"/>
          </p:nvPr>
        </p:nvSpPr>
        <p:spPr/>
        <p:txBody>
          <a:bodyPr/>
          <a:lstStyle/>
          <a:p>
            <a:r>
              <a:rPr lang="en-US" altLang="en-US" dirty="0"/>
              <a:t>Work resilience or</a:t>
            </a:r>
            <a:br>
              <a:rPr lang="en-US" altLang="en-US" dirty="0">
                <a:cs typeface="Arial"/>
              </a:rPr>
            </a:br>
            <a:r>
              <a:rPr lang="en-US" altLang="en-US" dirty="0">
                <a:cs typeface="Arial"/>
              </a:rPr>
              <a:t>academic resilience</a:t>
            </a:r>
            <a:endParaRPr lang="en-US" dirty="0"/>
          </a:p>
        </p:txBody>
      </p:sp>
      <p:sp>
        <p:nvSpPr>
          <p:cNvPr id="4" name="Text Placeholder 3">
            <a:extLst>
              <a:ext uri="{FF2B5EF4-FFF2-40B4-BE49-F238E27FC236}">
                <a16:creationId xmlns:a16="http://schemas.microsoft.com/office/drawing/2014/main" id="{DB80A991-F727-2847-AD61-A1F5EF23F890}"/>
              </a:ext>
            </a:extLst>
          </p:cNvPr>
          <p:cNvSpPr>
            <a:spLocks noGrp="1"/>
          </p:cNvSpPr>
          <p:nvPr>
            <p:ph type="body" sz="quarter" idx="14"/>
          </p:nvPr>
        </p:nvSpPr>
        <p:spPr/>
        <p:txBody>
          <a:bodyPr>
            <a:normAutofit/>
          </a:bodyPr>
          <a:lstStyle/>
          <a:p>
            <a:r>
              <a:rPr lang="en-US" dirty="0"/>
              <a:t>Students – p. 29-30</a:t>
            </a:r>
          </a:p>
          <a:p>
            <a:r>
              <a:rPr lang="en-US" dirty="0"/>
              <a:t>Leaders – p. 27-28</a:t>
            </a:r>
          </a:p>
          <a:p>
            <a:r>
              <a:rPr lang="en-US" dirty="0"/>
              <a:t>Employees – p. 29-30</a:t>
            </a:r>
          </a:p>
          <a:p>
            <a:r>
              <a:rPr lang="en-US" dirty="0"/>
              <a:t>Self-employed – p. 31-33</a:t>
            </a:r>
          </a:p>
        </p:txBody>
      </p:sp>
    </p:spTree>
    <p:extLst>
      <p:ext uri="{BB962C8B-B14F-4D97-AF65-F5344CB8AC3E}">
        <p14:creationId xmlns:p14="http://schemas.microsoft.com/office/powerpoint/2010/main" val="1029747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FE3E07-B624-AB43-90F8-FC305AA05FA9}"/>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E91420A9-4DCD-754D-9993-3A386BBC9F94}"/>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A7557DDB-C68B-EA49-B5B6-464E2413B85A}"/>
              </a:ext>
            </a:extLst>
          </p:cNvPr>
          <p:cNvSpPr>
            <a:spLocks noGrp="1"/>
          </p:cNvSpPr>
          <p:nvPr>
            <p:ph type="ctrTitle"/>
          </p:nvPr>
        </p:nvSpPr>
        <p:spPr/>
        <p:txBody>
          <a:bodyPr/>
          <a:lstStyle/>
          <a:p>
            <a:r>
              <a:rPr lang="en-US" dirty="0"/>
              <a:t>What is your commitment to yourself?</a:t>
            </a:r>
          </a:p>
        </p:txBody>
      </p:sp>
      <p:sp>
        <p:nvSpPr>
          <p:cNvPr id="4" name="Text Placeholder 3">
            <a:extLst>
              <a:ext uri="{FF2B5EF4-FFF2-40B4-BE49-F238E27FC236}">
                <a16:creationId xmlns:a16="http://schemas.microsoft.com/office/drawing/2014/main" id="{3F2519B6-3CDC-1C4A-A0CB-D8198A82046E}"/>
              </a:ext>
            </a:extLst>
          </p:cNvPr>
          <p:cNvSpPr>
            <a:spLocks noGrp="1"/>
          </p:cNvSpPr>
          <p:nvPr>
            <p:ph type="body" sz="quarter" idx="14"/>
          </p:nvPr>
        </p:nvSpPr>
        <p:spPr/>
        <p:txBody>
          <a:bodyPr/>
          <a:lstStyle/>
          <a:p>
            <a:r>
              <a:rPr lang="en-US" dirty="0"/>
              <a:t>In school – p. 31-32 </a:t>
            </a:r>
          </a:p>
          <a:p>
            <a:r>
              <a:rPr lang="en-US" dirty="0"/>
              <a:t>At work – p. 34-36</a:t>
            </a:r>
          </a:p>
        </p:txBody>
      </p:sp>
    </p:spTree>
    <p:extLst>
      <p:ext uri="{BB962C8B-B14F-4D97-AF65-F5344CB8AC3E}">
        <p14:creationId xmlns:p14="http://schemas.microsoft.com/office/powerpoint/2010/main" val="3126595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D3EA9E-3C02-564A-9E8A-F01B77FCAB31}"/>
              </a:ext>
            </a:extLst>
          </p:cNvPr>
          <p:cNvSpPr>
            <a:spLocks noGrp="1"/>
          </p:cNvSpPr>
          <p:nvPr>
            <p:ph type="title"/>
          </p:nvPr>
        </p:nvSpPr>
        <p:spPr/>
        <p:txBody>
          <a:bodyPr>
            <a:normAutofit fontScale="90000"/>
          </a:bodyPr>
          <a:lstStyle/>
          <a:p>
            <a:br>
              <a:rPr lang="en-US" dirty="0"/>
            </a:br>
            <a:r>
              <a:rPr lang="en-US" dirty="0"/>
              <a:t>Coping strategies planner</a:t>
            </a:r>
          </a:p>
        </p:txBody>
      </p:sp>
      <p:pic>
        <p:nvPicPr>
          <p:cNvPr id="26" name="Picture 25">
            <a:extLst>
              <a:ext uri="{FF2B5EF4-FFF2-40B4-BE49-F238E27FC236}">
                <a16:creationId xmlns:a16="http://schemas.microsoft.com/office/drawing/2014/main" id="{AE602396-00AF-7D49-9F8E-A667D887E4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984" y="1285458"/>
            <a:ext cx="6187346" cy="4765730"/>
          </a:xfrm>
          <a:prstGeom prst="rect">
            <a:avLst/>
          </a:prstGeom>
        </p:spPr>
      </p:pic>
      <p:sp>
        <p:nvSpPr>
          <p:cNvPr id="7" name="Rectangle 6">
            <a:extLst>
              <a:ext uri="{FF2B5EF4-FFF2-40B4-BE49-F238E27FC236}">
                <a16:creationId xmlns:a16="http://schemas.microsoft.com/office/drawing/2014/main" id="{B50B2A3E-8F42-6B45-82BA-FFF50EBFC3A7}"/>
              </a:ext>
              <a:ext uri="{C183D7F6-B498-43B3-948B-1728B52AA6E4}">
                <adec:decorative xmlns:adec="http://schemas.microsoft.com/office/drawing/2017/decorative" val="0"/>
              </a:ext>
            </a:extLst>
          </p:cNvPr>
          <p:cNvSpPr/>
          <p:nvPr/>
        </p:nvSpPr>
        <p:spPr>
          <a:xfrm>
            <a:off x="5196332" y="4848719"/>
            <a:ext cx="2531706" cy="646331"/>
          </a:xfrm>
          <a:prstGeom prst="rect">
            <a:avLst/>
          </a:prstGeom>
        </p:spPr>
        <p:txBody>
          <a:bodyPr wrap="square">
            <a:spAutoFit/>
          </a:bodyPr>
          <a:lstStyle/>
          <a:p>
            <a:r>
              <a:rPr lang="en-US" dirty="0"/>
              <a:t>In school – p. 33</a:t>
            </a:r>
          </a:p>
          <a:p>
            <a:r>
              <a:rPr lang="en-US" dirty="0"/>
              <a:t>At work – p. 37</a:t>
            </a:r>
          </a:p>
        </p:txBody>
      </p:sp>
    </p:spTree>
    <p:extLst>
      <p:ext uri="{BB962C8B-B14F-4D97-AF65-F5344CB8AC3E}">
        <p14:creationId xmlns:p14="http://schemas.microsoft.com/office/powerpoint/2010/main" val="503700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D4F6CBC-4A57-474C-924E-337C94B8C562}"/>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6" name="Picture Placeholder 5">
            <a:extLst>
              <a:ext uri="{FF2B5EF4-FFF2-40B4-BE49-F238E27FC236}">
                <a16:creationId xmlns:a16="http://schemas.microsoft.com/office/drawing/2014/main" id="{2A3590DE-D0A0-5247-BB9C-D5AB65D7E1C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667" r="16667"/>
          <a:stretch/>
        </p:blipFill>
        <p:spPr/>
      </p:pic>
      <p:sp>
        <p:nvSpPr>
          <p:cNvPr id="2" name="Title 1">
            <a:extLst>
              <a:ext uri="{FF2B5EF4-FFF2-40B4-BE49-F238E27FC236}">
                <a16:creationId xmlns:a16="http://schemas.microsoft.com/office/drawing/2014/main" id="{C52AD78D-387E-E94C-BF9B-ED89795F6D17}"/>
              </a:ext>
            </a:extLst>
          </p:cNvPr>
          <p:cNvSpPr>
            <a:spLocks noGrp="1"/>
          </p:cNvSpPr>
          <p:nvPr>
            <p:ph type="ctrTitle"/>
          </p:nvPr>
        </p:nvSpPr>
        <p:spPr/>
        <p:txBody>
          <a:bodyPr>
            <a:normAutofit/>
          </a:bodyPr>
          <a:lstStyle/>
          <a:p>
            <a:r>
              <a:rPr lang="en-CA" dirty="0"/>
              <a:t>Be aware of resources before you need them</a:t>
            </a:r>
            <a:endParaRPr lang="en-US" sz="1800" dirty="0"/>
          </a:p>
        </p:txBody>
      </p:sp>
      <p:sp>
        <p:nvSpPr>
          <p:cNvPr id="13" name="Text Placeholder 12">
            <a:extLst>
              <a:ext uri="{FF2B5EF4-FFF2-40B4-BE49-F238E27FC236}">
                <a16:creationId xmlns:a16="http://schemas.microsoft.com/office/drawing/2014/main" id="{03CA8CA0-91C2-DA4C-B42D-5FD77261E2F8}"/>
              </a:ext>
            </a:extLst>
          </p:cNvPr>
          <p:cNvSpPr>
            <a:spLocks noGrp="1"/>
          </p:cNvSpPr>
          <p:nvPr>
            <p:ph type="body" sz="quarter" idx="14"/>
          </p:nvPr>
        </p:nvSpPr>
        <p:spPr/>
        <p:txBody>
          <a:bodyPr/>
          <a:lstStyle/>
          <a:p>
            <a:r>
              <a:rPr lang="en-CA" dirty="0"/>
              <a:t>In school – p. 34-35</a:t>
            </a:r>
          </a:p>
          <a:p>
            <a:r>
              <a:rPr lang="en-CA" dirty="0"/>
              <a:t>At work – p. 38-39</a:t>
            </a:r>
            <a:endParaRPr lang="en-US" dirty="0"/>
          </a:p>
        </p:txBody>
      </p:sp>
    </p:spTree>
    <p:extLst>
      <p:ext uri="{BB962C8B-B14F-4D97-AF65-F5344CB8AC3E}">
        <p14:creationId xmlns:p14="http://schemas.microsoft.com/office/powerpoint/2010/main" val="250199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411B69-6577-5046-BEFC-BB6BB124561A}"/>
              </a:ext>
            </a:extLst>
          </p:cNvPr>
          <p:cNvSpPr>
            <a:spLocks noGrp="1"/>
          </p:cNvSpPr>
          <p:nvPr>
            <p:ph type="title"/>
          </p:nvPr>
        </p:nvSpPr>
        <p:spPr/>
        <p:txBody>
          <a:bodyPr>
            <a:normAutofit/>
          </a:bodyPr>
          <a:lstStyle/>
          <a:p>
            <a:r>
              <a:rPr lang="en-US" sz="6000" dirty="0"/>
              <a:t>Yes, these resources </a:t>
            </a:r>
            <a:br>
              <a:rPr lang="en-US" sz="6000" dirty="0"/>
            </a:br>
            <a:r>
              <a:rPr lang="en-US" sz="6000" dirty="0"/>
              <a:t>are really free!</a:t>
            </a:r>
          </a:p>
        </p:txBody>
      </p:sp>
      <p:sp>
        <p:nvSpPr>
          <p:cNvPr id="9" name="Text Placeholder 8">
            <a:extLst>
              <a:ext uri="{FF2B5EF4-FFF2-40B4-BE49-F238E27FC236}">
                <a16:creationId xmlns:a16="http://schemas.microsoft.com/office/drawing/2014/main" id="{CAD39E02-BDB7-3640-941E-097DBA543AD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54341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BAEF702-3581-604F-AF55-8C22EFF97EB4}"/>
              </a:ext>
            </a:extLst>
          </p:cNvPr>
          <p:cNvSpPr txBox="1">
            <a:spLocks/>
          </p:cNvSpPr>
          <p:nvPr/>
        </p:nvSpPr>
        <p:spPr>
          <a:xfrm>
            <a:off x="384048" y="309282"/>
            <a:ext cx="11420856" cy="605118"/>
          </a:xfrm>
          <a:prstGeom prst="rect">
            <a:avLst/>
          </a:prstGeom>
        </p:spPr>
        <p:txBody>
          <a:bodyPr>
            <a:normAutofit fontScale="97500"/>
          </a:bodyPr>
          <a:lstStyle>
            <a:lvl1pPr algn="l" defTabSz="914400" rtl="0" eaLnBrk="1" latinLnBrk="0" hangingPunct="1">
              <a:lnSpc>
                <a:spcPct val="90000"/>
              </a:lnSpc>
              <a:spcBef>
                <a:spcPct val="0"/>
              </a:spcBef>
              <a:buNone/>
              <a:defRPr sz="3200" kern="1200">
                <a:solidFill>
                  <a:srgbClr val="007E7F"/>
                </a:solidFill>
                <a:latin typeface="+mj-lt"/>
                <a:ea typeface="+mj-ea"/>
                <a:cs typeface="+mj-cs"/>
              </a:defRPr>
            </a:lvl1pPr>
          </a:lstStyle>
          <a:p>
            <a:r>
              <a:rPr lang="en-US" dirty="0"/>
              <a:t>Questions? Comments?</a:t>
            </a:r>
          </a:p>
        </p:txBody>
      </p:sp>
      <p:cxnSp>
        <p:nvCxnSpPr>
          <p:cNvPr id="9" name="Straight Connector 8">
            <a:extLst>
              <a:ext uri="{FF2B5EF4-FFF2-40B4-BE49-F238E27FC236}">
                <a16:creationId xmlns:a16="http://schemas.microsoft.com/office/drawing/2014/main" id="{D1554733-EB4B-B747-B0F2-8F13760C4F67}"/>
              </a:ext>
              <a:ext uri="{C183D7F6-B498-43B3-948B-1728B52AA6E4}">
                <adec:decorative xmlns:adec="http://schemas.microsoft.com/office/drawing/2017/decorative" val="1"/>
              </a:ext>
            </a:extLst>
          </p:cNvPr>
          <p:cNvCxnSpPr/>
          <p:nvPr/>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F916679-B06B-414B-8EEA-D0C1D45BE965}"/>
              </a:ext>
            </a:extLst>
          </p:cNvPr>
          <p:cNvSpPr>
            <a:spLocks noGrp="1"/>
          </p:cNvSpPr>
          <p:nvPr>
            <p:ph type="title" idx="4294967295"/>
          </p:nvPr>
        </p:nvSpPr>
        <p:spPr>
          <a:xfrm>
            <a:off x="384429" y="3104712"/>
            <a:ext cx="11420475" cy="951495"/>
          </a:xfrm>
        </p:spPr>
        <p:txBody>
          <a:bodyPr>
            <a:normAutofit fontScale="90000"/>
          </a:bodyPr>
          <a:lstStyle/>
          <a:p>
            <a:pPr algn="ctr" rtl="0" eaLnBrk="1" latinLnBrk="0" hangingPunct="1"/>
            <a:r>
              <a:rPr lang="en-US" sz="2200" kern="1200" dirty="0">
                <a:solidFill>
                  <a:srgbClr val="515349"/>
                </a:solidFill>
                <a:effectLst/>
                <a:latin typeface="Arial" panose="020B0604020202020204" pitchFamily="34" charset="0"/>
                <a:ea typeface="+mn-ea"/>
                <a:cs typeface="+mn-cs"/>
              </a:rPr>
              <a:t>For more resources check out:</a:t>
            </a:r>
            <a:br>
              <a:rPr lang="en-US" sz="2200" kern="1200" dirty="0">
                <a:solidFill>
                  <a:srgbClr val="515349"/>
                </a:solidFill>
                <a:effectLst/>
                <a:latin typeface="Arial" panose="020B0604020202020204" pitchFamily="34" charset="0"/>
                <a:ea typeface="+mn-ea"/>
                <a:cs typeface="+mn-cs"/>
              </a:rPr>
            </a:br>
            <a:br>
              <a:rPr lang="en-US" sz="2200" kern="1200" dirty="0">
                <a:solidFill>
                  <a:srgbClr val="515349"/>
                </a:solidFill>
                <a:effectLst/>
                <a:latin typeface="Arial" panose="020B0604020202020204" pitchFamily="34" charset="0"/>
                <a:ea typeface="+mn-ea"/>
                <a:cs typeface="+mn-cs"/>
              </a:rPr>
            </a:br>
            <a:r>
              <a:rPr lang="en-US" kern="1200" dirty="0" err="1">
                <a:effectLst/>
                <a:latin typeface="Arial" panose="020B0604020202020204" pitchFamily="34" charset="0"/>
                <a:ea typeface="+mn-ea"/>
                <a:cs typeface="+mn-cs"/>
              </a:rPr>
              <a:t>workplacestrategiesformentalhealth.com</a:t>
            </a:r>
            <a:endParaRPr lang="en-CA" dirty="0">
              <a:effectLst/>
            </a:endParaRPr>
          </a:p>
        </p:txBody>
      </p:sp>
      <p:pic>
        <p:nvPicPr>
          <p:cNvPr id="5" name="Picture 4" descr="Canada Life, Workplace Strategies for Mental Health">
            <a:extLst>
              <a:ext uri="{FF2B5EF4-FFF2-40B4-BE49-F238E27FC236}">
                <a16:creationId xmlns:a16="http://schemas.microsoft.com/office/drawing/2014/main" id="{32D37321-7D3A-B84E-AE30-C269A0FAC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212" y="4413991"/>
            <a:ext cx="4986528" cy="1027444"/>
          </a:xfrm>
          <a:prstGeom prst="rect">
            <a:avLst/>
          </a:prstGeom>
        </p:spPr>
      </p:pic>
      <p:sp>
        <p:nvSpPr>
          <p:cNvPr id="3" name="Text Placeholder 2">
            <a:extLst>
              <a:ext uri="{FF2B5EF4-FFF2-40B4-BE49-F238E27FC236}">
                <a16:creationId xmlns:a16="http://schemas.microsoft.com/office/drawing/2014/main" id="{4D833EE9-4DAF-FA4A-9C68-8C9648EBB344}"/>
              </a:ext>
            </a:extLst>
          </p:cNvPr>
          <p:cNvSpPr txBox="1">
            <a:spLocks/>
          </p:cNvSpPr>
          <p:nvPr/>
        </p:nvSpPr>
        <p:spPr>
          <a:xfrm>
            <a:off x="2502746" y="5441435"/>
            <a:ext cx="7028505" cy="445027"/>
          </a:xfrm>
          <a:prstGeom prst="rect">
            <a:avLst/>
          </a:prstGeom>
        </p:spPr>
        <p:txBody>
          <a:bodyPr>
            <a:noAutofit/>
          </a:bodyPr>
          <a:lst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bg2">
                    <a:lumMod val="50000"/>
                  </a:schemeClr>
                </a:solidFill>
              </a:rPr>
              <a:t>All Workplace Strategies resources are available to anyone at no cost, compliments of Canada Life. </a:t>
            </a:r>
          </a:p>
        </p:txBody>
      </p:sp>
      <p:sp>
        <p:nvSpPr>
          <p:cNvPr id="7" name="Footer Placeholder 1">
            <a:extLst>
              <a:ext uri="{FF2B5EF4-FFF2-40B4-BE49-F238E27FC236}">
                <a16:creationId xmlns:a16="http://schemas.microsoft.com/office/drawing/2014/main" id="{6040C9B2-AB8E-A448-B50A-E3022E5C8BAA}"/>
              </a:ext>
            </a:extLst>
          </p:cNvPr>
          <p:cNvSpPr txBox="1">
            <a:spLocks/>
          </p:cNvSpPr>
          <p:nvPr/>
        </p:nvSpPr>
        <p:spPr>
          <a:xfrm>
            <a:off x="377951" y="6377268"/>
            <a:ext cx="11426953"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Canada Life and design are trademarks of The Canada Life Assurance Company.</a:t>
            </a:r>
          </a:p>
        </p:txBody>
      </p:sp>
    </p:spTree>
    <p:extLst>
      <p:ext uri="{BB962C8B-B14F-4D97-AF65-F5344CB8AC3E}">
        <p14:creationId xmlns:p14="http://schemas.microsoft.com/office/powerpoint/2010/main" val="2740146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827597-D917-FD4B-A5CE-9CD930746C85}"/>
              </a:ext>
            </a:extLst>
          </p:cNvPr>
          <p:cNvSpPr>
            <a:spLocks noGrp="1"/>
          </p:cNvSpPr>
          <p:nvPr>
            <p:ph type="title"/>
          </p:nvPr>
        </p:nvSpPr>
        <p:spPr/>
        <p:txBody>
          <a:bodyPr/>
          <a:lstStyle/>
          <a:p>
            <a:r>
              <a:rPr lang="en-US" dirty="0"/>
              <a:t>This is </a:t>
            </a:r>
            <a:r>
              <a:rPr lang="en-US" b="1" dirty="0"/>
              <a:t>not</a:t>
            </a:r>
            <a:r>
              <a:rPr lang="en-US" dirty="0"/>
              <a:t> a medical or </a:t>
            </a:r>
            <a:br>
              <a:rPr lang="en-US" dirty="0"/>
            </a:br>
            <a:r>
              <a:rPr lang="en-US" dirty="0"/>
              <a:t>crisis intervention tool</a:t>
            </a:r>
          </a:p>
        </p:txBody>
      </p:sp>
      <p:sp>
        <p:nvSpPr>
          <p:cNvPr id="4" name="Subtitle 3">
            <a:extLst>
              <a:ext uri="{FF2B5EF4-FFF2-40B4-BE49-F238E27FC236}">
                <a16:creationId xmlns:a16="http://schemas.microsoft.com/office/drawing/2014/main" id="{ADDCEB11-21B8-914C-9C16-749D44B26F0B}"/>
              </a:ext>
            </a:extLst>
          </p:cNvPr>
          <p:cNvSpPr>
            <a:spLocks noGrp="1"/>
          </p:cNvSpPr>
          <p:nvPr>
            <p:ph type="body" idx="1"/>
          </p:nvPr>
        </p:nvSpPr>
        <p:spPr/>
        <p:txBody>
          <a:bodyPr>
            <a:normAutofit/>
          </a:bodyPr>
          <a:lstStyle/>
          <a:p>
            <a:r>
              <a:rPr lang="en-US" dirty="0"/>
              <a:t>It is for building resilience when well enough to do so</a:t>
            </a:r>
          </a:p>
        </p:txBody>
      </p:sp>
    </p:spTree>
    <p:extLst>
      <p:ext uri="{BB962C8B-B14F-4D97-AF65-F5344CB8AC3E}">
        <p14:creationId xmlns:p14="http://schemas.microsoft.com/office/powerpoint/2010/main" val="3339154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2B1FAFA-6BE2-9449-B009-59552965E550}"/>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562" b="11562"/>
          <a:stretch>
            <a:fillRect/>
          </a:stretch>
        </p:blipFill>
        <p:spPr/>
      </p:pic>
      <p:sp>
        <p:nvSpPr>
          <p:cNvPr id="7" name="Text Placeholder 6">
            <a:extLst>
              <a:ext uri="{FF2B5EF4-FFF2-40B4-BE49-F238E27FC236}">
                <a16:creationId xmlns:a16="http://schemas.microsoft.com/office/drawing/2014/main" id="{AD69402A-0AD5-724B-B489-D12471C8059E}"/>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sp>
        <p:nvSpPr>
          <p:cNvPr id="5" name="Title 4">
            <a:extLst>
              <a:ext uri="{FF2B5EF4-FFF2-40B4-BE49-F238E27FC236}">
                <a16:creationId xmlns:a16="http://schemas.microsoft.com/office/drawing/2014/main" id="{824E4CFE-DE9A-FD42-BE8A-DEAA7292AEF2}"/>
              </a:ext>
            </a:extLst>
          </p:cNvPr>
          <p:cNvSpPr>
            <a:spLocks noGrp="1"/>
          </p:cNvSpPr>
          <p:nvPr>
            <p:ph type="ctrTitle"/>
          </p:nvPr>
        </p:nvSpPr>
        <p:spPr/>
        <p:txBody>
          <a:bodyPr/>
          <a:lstStyle/>
          <a:p>
            <a:r>
              <a:rPr lang="en-US" dirty="0"/>
              <a:t>Is resilience just </a:t>
            </a:r>
            <a:br>
              <a:rPr lang="en-US" dirty="0"/>
            </a:br>
            <a:r>
              <a:rPr lang="en-US" dirty="0"/>
              <a:t>a way to blame </a:t>
            </a:r>
            <a:br>
              <a:rPr lang="en-US" dirty="0"/>
            </a:br>
            <a:r>
              <a:rPr lang="en-US" dirty="0"/>
              <a:t>the victim?</a:t>
            </a:r>
          </a:p>
        </p:txBody>
      </p:sp>
    </p:spTree>
    <p:extLst>
      <p:ext uri="{BB962C8B-B14F-4D97-AF65-F5344CB8AC3E}">
        <p14:creationId xmlns:p14="http://schemas.microsoft.com/office/powerpoint/2010/main" val="1607481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D6BA0FC-A80F-3040-B6E9-B1C796852E86}"/>
              </a:ext>
            </a:extLst>
          </p:cNvPr>
          <p:cNvSpPr>
            <a:spLocks noGrp="1"/>
          </p:cNvSpPr>
          <p:nvPr>
            <p:ph type="title"/>
          </p:nvPr>
        </p:nvSpPr>
        <p:spPr/>
        <p:txBody>
          <a:bodyPr>
            <a:normAutofit/>
          </a:bodyPr>
          <a:lstStyle/>
          <a:p>
            <a:r>
              <a:rPr lang="en-US"/>
              <a:t>Resilience is the capacity to adapt or recover in the face of:</a:t>
            </a:r>
            <a:endParaRPr lang="en-US" dirty="0"/>
          </a:p>
        </p:txBody>
      </p:sp>
      <p:sp>
        <p:nvSpPr>
          <p:cNvPr id="10" name="Content Placeholder 9">
            <a:extLst>
              <a:ext uri="{FF2B5EF4-FFF2-40B4-BE49-F238E27FC236}">
                <a16:creationId xmlns:a16="http://schemas.microsoft.com/office/drawing/2014/main" id="{D944DE3F-DA12-5A43-85A2-FB00742C9A0A}"/>
              </a:ext>
            </a:extLst>
          </p:cNvPr>
          <p:cNvSpPr>
            <a:spLocks noGrp="1"/>
          </p:cNvSpPr>
          <p:nvPr>
            <p:ph sz="half" idx="1"/>
          </p:nvPr>
        </p:nvSpPr>
        <p:spPr/>
        <p:txBody>
          <a:bodyPr>
            <a:normAutofit lnSpcReduction="10000"/>
          </a:bodyPr>
          <a:lstStyle/>
          <a:p>
            <a:r>
              <a:rPr lang="en-US" dirty="0"/>
              <a:t>Adversity </a:t>
            </a:r>
          </a:p>
          <a:p>
            <a:r>
              <a:rPr lang="en-US" dirty="0"/>
              <a:t>Trauma or tragedy</a:t>
            </a:r>
          </a:p>
          <a:p>
            <a:r>
              <a:rPr lang="en-US" dirty="0"/>
              <a:t>Threats or harassment</a:t>
            </a:r>
          </a:p>
          <a:p>
            <a:r>
              <a:rPr lang="en-US" dirty="0"/>
              <a:t>Stress or overwhelm</a:t>
            </a:r>
          </a:p>
          <a:p>
            <a:r>
              <a:rPr lang="en-US" dirty="0"/>
              <a:t>Relationship problems</a:t>
            </a:r>
          </a:p>
          <a:p>
            <a:r>
              <a:rPr lang="en-US" dirty="0"/>
              <a:t>Financial problems</a:t>
            </a:r>
          </a:p>
          <a:p>
            <a:r>
              <a:rPr lang="en-US" dirty="0"/>
              <a:t>Health problems </a:t>
            </a:r>
          </a:p>
          <a:p>
            <a:r>
              <a:rPr lang="en-US" dirty="0"/>
              <a:t>Work or school issues</a:t>
            </a:r>
          </a:p>
        </p:txBody>
      </p:sp>
      <p:pic>
        <p:nvPicPr>
          <p:cNvPr id="13" name="Picture Placeholder 12">
            <a:extLst>
              <a:ext uri="{FF2B5EF4-FFF2-40B4-BE49-F238E27FC236}">
                <a16:creationId xmlns:a16="http://schemas.microsoft.com/office/drawing/2014/main" id="{8D86AC7F-F1A0-754E-8F4D-EB981AA4D5AE}"/>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077677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5EBBF7A-F532-AA4A-B128-48970696F962}"/>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13" name="Picture Placeholder 12">
            <a:extLst>
              <a:ext uri="{FF2B5EF4-FFF2-40B4-BE49-F238E27FC236}">
                <a16:creationId xmlns:a16="http://schemas.microsoft.com/office/drawing/2014/main" id="{B6F71500-3ED5-684B-B3DE-07427E4CA091}"/>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5" name="Title 4">
            <a:extLst>
              <a:ext uri="{FF2B5EF4-FFF2-40B4-BE49-F238E27FC236}">
                <a16:creationId xmlns:a16="http://schemas.microsoft.com/office/drawing/2014/main" id="{FF8E99AD-6B4E-BD40-84A5-82E2D6C5998F}"/>
              </a:ext>
            </a:extLst>
          </p:cNvPr>
          <p:cNvSpPr>
            <a:spLocks noGrp="1"/>
          </p:cNvSpPr>
          <p:nvPr>
            <p:ph type="ctrTitle"/>
          </p:nvPr>
        </p:nvSpPr>
        <p:spPr/>
        <p:txBody>
          <a:bodyPr/>
          <a:lstStyle/>
          <a:p>
            <a:r>
              <a:rPr lang="en-US" dirty="0"/>
              <a:t>Burnout</a:t>
            </a:r>
          </a:p>
        </p:txBody>
      </p:sp>
      <p:sp>
        <p:nvSpPr>
          <p:cNvPr id="10" name="Text Placeholder 9">
            <a:extLst>
              <a:ext uri="{FF2B5EF4-FFF2-40B4-BE49-F238E27FC236}">
                <a16:creationId xmlns:a16="http://schemas.microsoft.com/office/drawing/2014/main" id="{48609D1F-BEBF-DD4F-9692-DBD487BC3EAD}"/>
              </a:ext>
            </a:extLst>
          </p:cNvPr>
          <p:cNvSpPr>
            <a:spLocks noGrp="1"/>
          </p:cNvSpPr>
          <p:nvPr>
            <p:ph type="body" sz="quarter" idx="14"/>
          </p:nvPr>
        </p:nvSpPr>
        <p:spPr/>
        <p:txBody>
          <a:bodyPr/>
          <a:lstStyle/>
          <a:p>
            <a:r>
              <a:rPr lang="en-US" dirty="0"/>
              <a:t>No mental reserve</a:t>
            </a:r>
          </a:p>
          <a:p>
            <a:r>
              <a:rPr lang="en-US" dirty="0"/>
              <a:t>Lack of appreciation</a:t>
            </a:r>
          </a:p>
          <a:p>
            <a:r>
              <a:rPr lang="en-US" dirty="0"/>
              <a:t>Blindsided by betrayal</a:t>
            </a:r>
          </a:p>
        </p:txBody>
      </p:sp>
    </p:spTree>
    <p:extLst>
      <p:ext uri="{BB962C8B-B14F-4D97-AF65-F5344CB8AC3E}">
        <p14:creationId xmlns:p14="http://schemas.microsoft.com/office/powerpoint/2010/main" val="563401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154EC1-7B50-A94B-8EC0-1C2823C599B5}"/>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9" name="Picture Placeholder 8">
            <a:extLst>
              <a:ext uri="{FF2B5EF4-FFF2-40B4-BE49-F238E27FC236}">
                <a16:creationId xmlns:a16="http://schemas.microsoft.com/office/drawing/2014/main" id="{01E47FD7-FEE8-1043-8400-41D04FE7606E}"/>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4125A9BE-C098-4343-92F9-F6ABFAD7BE4B}"/>
              </a:ext>
            </a:extLst>
          </p:cNvPr>
          <p:cNvSpPr>
            <a:spLocks noGrp="1"/>
          </p:cNvSpPr>
          <p:nvPr>
            <p:ph type="ctrTitle"/>
          </p:nvPr>
        </p:nvSpPr>
        <p:spPr/>
        <p:txBody>
          <a:bodyPr/>
          <a:lstStyle/>
          <a:p>
            <a:r>
              <a:rPr lang="en-US" dirty="0"/>
              <a:t>Traumatic incident</a:t>
            </a:r>
          </a:p>
        </p:txBody>
      </p:sp>
      <p:sp>
        <p:nvSpPr>
          <p:cNvPr id="4" name="Text Placeholder 3">
            <a:extLst>
              <a:ext uri="{FF2B5EF4-FFF2-40B4-BE49-F238E27FC236}">
                <a16:creationId xmlns:a16="http://schemas.microsoft.com/office/drawing/2014/main" id="{C7FE48FD-4D7E-1A49-A437-557019F50AF3}"/>
              </a:ext>
            </a:extLst>
          </p:cNvPr>
          <p:cNvSpPr>
            <a:spLocks noGrp="1"/>
          </p:cNvSpPr>
          <p:nvPr>
            <p:ph type="body" sz="quarter" idx="14"/>
          </p:nvPr>
        </p:nvSpPr>
        <p:spPr/>
        <p:txBody>
          <a:bodyPr/>
          <a:lstStyle/>
          <a:p>
            <a:r>
              <a:rPr lang="en-US" dirty="0"/>
              <a:t>Powerless </a:t>
            </a:r>
          </a:p>
          <a:p>
            <a:r>
              <a:rPr lang="en-US" dirty="0"/>
              <a:t>Intentional cruelty/blame</a:t>
            </a:r>
          </a:p>
          <a:p>
            <a:r>
              <a:rPr lang="en-US" dirty="0"/>
              <a:t>Unexpected</a:t>
            </a:r>
          </a:p>
        </p:txBody>
      </p:sp>
    </p:spTree>
    <p:extLst>
      <p:ext uri="{BB962C8B-B14F-4D97-AF65-F5344CB8AC3E}">
        <p14:creationId xmlns:p14="http://schemas.microsoft.com/office/powerpoint/2010/main" val="2944366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99A021-AB1E-E44D-A0FC-1C5FAA9714DB}"/>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128BAE09-B84B-104C-8BBF-F489C2C33252}"/>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699D148-8532-8A4B-BC95-890A66645759}"/>
              </a:ext>
            </a:extLst>
          </p:cNvPr>
          <p:cNvSpPr>
            <a:spLocks noGrp="1"/>
          </p:cNvSpPr>
          <p:nvPr>
            <p:ph type="ctrTitle"/>
          </p:nvPr>
        </p:nvSpPr>
        <p:spPr/>
        <p:txBody>
          <a:bodyPr/>
          <a:lstStyle/>
          <a:p>
            <a:r>
              <a:rPr lang="en-US" dirty="0"/>
              <a:t>Conflict or bullying</a:t>
            </a:r>
          </a:p>
        </p:txBody>
      </p:sp>
      <p:sp>
        <p:nvSpPr>
          <p:cNvPr id="4" name="Text Placeholder 3">
            <a:extLst>
              <a:ext uri="{FF2B5EF4-FFF2-40B4-BE49-F238E27FC236}">
                <a16:creationId xmlns:a16="http://schemas.microsoft.com/office/drawing/2014/main" id="{83323BC9-087C-884A-BEFB-8DBACE05AF96}"/>
              </a:ext>
            </a:extLst>
          </p:cNvPr>
          <p:cNvSpPr>
            <a:spLocks noGrp="1"/>
          </p:cNvSpPr>
          <p:nvPr>
            <p:ph type="body" sz="quarter" idx="14"/>
          </p:nvPr>
        </p:nvSpPr>
        <p:spPr/>
        <p:txBody>
          <a:bodyPr/>
          <a:lstStyle/>
          <a:p>
            <a:r>
              <a:rPr lang="en-US" dirty="0"/>
              <a:t>Assumptions</a:t>
            </a:r>
          </a:p>
          <a:p>
            <a:r>
              <a:rPr lang="en-US" dirty="0"/>
              <a:t>Cruelty</a:t>
            </a:r>
          </a:p>
          <a:p>
            <a:r>
              <a:rPr lang="en-US" dirty="0"/>
              <a:t>Misperceptions</a:t>
            </a:r>
          </a:p>
        </p:txBody>
      </p:sp>
    </p:spTree>
    <p:extLst>
      <p:ext uri="{BB962C8B-B14F-4D97-AF65-F5344CB8AC3E}">
        <p14:creationId xmlns:p14="http://schemas.microsoft.com/office/powerpoint/2010/main" val="9888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DC7242-78A2-A047-8C51-B55ED27F53C4}"/>
              </a:ext>
            </a:extLst>
          </p:cNvPr>
          <p:cNvSpPr>
            <a:spLocks noGrp="1"/>
          </p:cNvSpPr>
          <p:nvPr>
            <p:ph type="title"/>
          </p:nvPr>
        </p:nvSpPr>
        <p:spPr>
          <a:xfrm>
            <a:off x="384048" y="309282"/>
            <a:ext cx="11420856" cy="605118"/>
          </a:xfrm>
        </p:spPr>
        <p:txBody>
          <a:bodyPr/>
          <a:lstStyle/>
          <a:p>
            <a:r>
              <a:rPr lang="en-US" dirty="0"/>
              <a:t>Common elements can break us down</a:t>
            </a:r>
          </a:p>
        </p:txBody>
      </p:sp>
      <p:sp>
        <p:nvSpPr>
          <p:cNvPr id="12" name="TextBox 11">
            <a:extLst>
              <a:ext uri="{FF2B5EF4-FFF2-40B4-BE49-F238E27FC236}">
                <a16:creationId xmlns:a16="http://schemas.microsoft.com/office/drawing/2014/main" id="{81ECE8EC-3EC1-DA49-BB9E-F4E9F9EA0ED8}"/>
              </a:ext>
            </a:extLst>
          </p:cNvPr>
          <p:cNvSpPr txBox="1"/>
          <p:nvPr/>
        </p:nvSpPr>
        <p:spPr>
          <a:xfrm>
            <a:off x="3369818" y="1548884"/>
            <a:ext cx="2136874" cy="85542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marL="0" marR="0" indent="0" algn="ctr" defTabSz="914400" rtl="0" eaLnBrk="1" fontAlgn="auto" latinLnBrk="0" hangingPunct="1">
              <a:lnSpc>
                <a:spcPct val="160000"/>
              </a:lnSpc>
              <a:spcBef>
                <a:spcPts val="0"/>
              </a:spcBef>
              <a:spcAft>
                <a:spcPts val="0"/>
              </a:spcAft>
              <a:buClrTx/>
              <a:buSzTx/>
              <a:buFontTx/>
              <a:buNone/>
              <a:tabLst/>
            </a:pPr>
            <a:r>
              <a:rPr kumimoji="0" lang="en-US" sz="4000" b="0" i="0" u="none" strike="noStrike" kern="1200" cap="none" spc="0" normalizeH="0" baseline="0" noProof="0" dirty="0">
                <a:ln>
                  <a:noFill/>
                </a:ln>
                <a:solidFill>
                  <a:srgbClr val="505348"/>
                </a:solidFill>
                <a:effectLst/>
                <a:uLnTx/>
                <a:uFillTx/>
                <a:latin typeface="+mn-lt"/>
                <a:ea typeface="+mn-ea"/>
                <a:cs typeface="+mn-cs"/>
              </a:rPr>
              <a:t>cruelty</a:t>
            </a:r>
          </a:p>
        </p:txBody>
      </p:sp>
      <p:sp>
        <p:nvSpPr>
          <p:cNvPr id="15" name="TextBox 14">
            <a:extLst>
              <a:ext uri="{FF2B5EF4-FFF2-40B4-BE49-F238E27FC236}">
                <a16:creationId xmlns:a16="http://schemas.microsoft.com/office/drawing/2014/main" id="{67FA7EBD-2055-6B49-B26A-146E68C89648}"/>
              </a:ext>
            </a:extLst>
          </p:cNvPr>
          <p:cNvSpPr txBox="1"/>
          <p:nvPr/>
        </p:nvSpPr>
        <p:spPr>
          <a:xfrm>
            <a:off x="5506692" y="1805557"/>
            <a:ext cx="2631776" cy="59875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marL="0" marR="0" indent="0" algn="ctr" defTabSz="914400" rtl="0" eaLnBrk="1" fontAlgn="auto" latinLnBrk="0" hangingPunct="1">
              <a:lnSpc>
                <a:spcPct val="160000"/>
              </a:lnSpc>
              <a:spcBef>
                <a:spcPts val="0"/>
              </a:spcBef>
              <a:spcAft>
                <a:spcPts val="0"/>
              </a:spcAft>
              <a:buClrTx/>
              <a:buSzTx/>
              <a:buFontTx/>
              <a:buNone/>
              <a:tabLst/>
            </a:pPr>
            <a:r>
              <a:rPr lang="en-US" sz="2800" dirty="0">
                <a:solidFill>
                  <a:srgbClr val="999C8D"/>
                </a:solidFill>
              </a:rPr>
              <a:t>powerless</a:t>
            </a:r>
            <a:endParaRPr kumimoji="0" lang="en-US" sz="2800" b="0" i="0" u="none" strike="noStrike" kern="1200" cap="none" spc="0" normalizeH="0" baseline="0" noProof="0" dirty="0">
              <a:ln>
                <a:noFill/>
              </a:ln>
              <a:solidFill>
                <a:srgbClr val="999C8D"/>
              </a:solidFill>
              <a:effectLst/>
              <a:uLnTx/>
              <a:uFillTx/>
              <a:latin typeface="+mn-lt"/>
              <a:ea typeface="+mn-ea"/>
              <a:cs typeface="+mn-cs"/>
            </a:endParaRPr>
          </a:p>
        </p:txBody>
      </p:sp>
      <p:sp>
        <p:nvSpPr>
          <p:cNvPr id="18" name="TextBox 17">
            <a:extLst>
              <a:ext uri="{FF2B5EF4-FFF2-40B4-BE49-F238E27FC236}">
                <a16:creationId xmlns:a16="http://schemas.microsoft.com/office/drawing/2014/main" id="{F66F1827-06B8-DA49-863E-E5490560064C}"/>
              </a:ext>
            </a:extLst>
          </p:cNvPr>
          <p:cNvSpPr txBox="1"/>
          <p:nvPr/>
        </p:nvSpPr>
        <p:spPr>
          <a:xfrm>
            <a:off x="1761481" y="2375746"/>
            <a:ext cx="4843267" cy="79670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b" anchorCtr="0">
            <a:spAutoFit/>
          </a:bodyPr>
          <a:lstStyle/>
          <a:p>
            <a:pPr marL="0" marR="0" indent="0" algn="ctr" defTabSz="914400" rtl="0" eaLnBrk="1" fontAlgn="auto" latinLnBrk="0" hangingPunct="1">
              <a:lnSpc>
                <a:spcPct val="160000"/>
              </a:lnSpc>
              <a:spcBef>
                <a:spcPts val="0"/>
              </a:spcBef>
              <a:spcAft>
                <a:spcPts val="0"/>
              </a:spcAft>
              <a:buClrTx/>
              <a:buSzTx/>
              <a:buFontTx/>
              <a:buNone/>
              <a:tabLst/>
            </a:pPr>
            <a:r>
              <a:rPr kumimoji="0" lang="en-US" sz="6000" b="0" i="0" u="none" strike="noStrike" kern="1200" cap="none" spc="0" normalizeH="0" baseline="0" noProof="0" dirty="0">
                <a:ln>
                  <a:noFill/>
                </a:ln>
                <a:solidFill>
                  <a:srgbClr val="007E7F"/>
                </a:solidFill>
                <a:effectLst/>
                <a:uLnTx/>
                <a:uFillTx/>
                <a:latin typeface="+mn-lt"/>
                <a:ea typeface="+mn-ea"/>
                <a:cs typeface="+mn-cs"/>
              </a:rPr>
              <a:t>misperception</a:t>
            </a:r>
          </a:p>
        </p:txBody>
      </p:sp>
      <p:sp>
        <p:nvSpPr>
          <p:cNvPr id="11" name="TextBox 10">
            <a:extLst>
              <a:ext uri="{FF2B5EF4-FFF2-40B4-BE49-F238E27FC236}">
                <a16:creationId xmlns:a16="http://schemas.microsoft.com/office/drawing/2014/main" id="{0EF27877-E638-7D48-85BD-27E0149A3CC0}"/>
              </a:ext>
            </a:extLst>
          </p:cNvPr>
          <p:cNvSpPr txBox="1"/>
          <p:nvPr/>
        </p:nvSpPr>
        <p:spPr>
          <a:xfrm>
            <a:off x="7107801" y="2240048"/>
            <a:ext cx="2631776" cy="85542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marL="0" marR="0" indent="0" algn="ctr" defTabSz="914400" rtl="0" eaLnBrk="1" fontAlgn="auto" latinLnBrk="0" hangingPunct="1">
              <a:lnSpc>
                <a:spcPct val="160000"/>
              </a:lnSpc>
              <a:spcBef>
                <a:spcPts val="0"/>
              </a:spcBef>
              <a:spcAft>
                <a:spcPts val="0"/>
              </a:spcAft>
              <a:buClrTx/>
              <a:buSzTx/>
              <a:buFontTx/>
              <a:buNone/>
              <a:tabLst/>
            </a:pPr>
            <a:r>
              <a:rPr kumimoji="0" lang="en-US" sz="4000" b="0" i="0" u="none" strike="noStrike" kern="1200" cap="none" spc="0" normalizeH="0" baseline="0" noProof="0" dirty="0">
                <a:ln>
                  <a:noFill/>
                </a:ln>
                <a:solidFill>
                  <a:schemeClr val="tx1"/>
                </a:solidFill>
                <a:effectLst/>
                <a:uLnTx/>
                <a:uFillTx/>
                <a:latin typeface="+mn-lt"/>
                <a:ea typeface="+mn-ea"/>
                <a:cs typeface="+mn-cs"/>
              </a:rPr>
              <a:t>blindsided</a:t>
            </a:r>
          </a:p>
        </p:txBody>
      </p:sp>
      <p:sp>
        <p:nvSpPr>
          <p:cNvPr id="10" name="TextBox 9">
            <a:extLst>
              <a:ext uri="{FF2B5EF4-FFF2-40B4-BE49-F238E27FC236}">
                <a16:creationId xmlns:a16="http://schemas.microsoft.com/office/drawing/2014/main" id="{6C4125DA-7FD9-8448-BEBB-2C34813EBE3F}"/>
              </a:ext>
            </a:extLst>
          </p:cNvPr>
          <p:cNvSpPr txBox="1"/>
          <p:nvPr/>
        </p:nvSpPr>
        <p:spPr>
          <a:xfrm>
            <a:off x="2377801" y="2731708"/>
            <a:ext cx="7361776" cy="106226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marL="0" marR="0" indent="0" algn="ctr" defTabSz="914400" rtl="0" eaLnBrk="1" fontAlgn="auto" latinLnBrk="0" hangingPunct="1">
              <a:lnSpc>
                <a:spcPct val="160000"/>
              </a:lnSpc>
              <a:spcBef>
                <a:spcPts val="0"/>
              </a:spcBef>
              <a:spcAft>
                <a:spcPts val="0"/>
              </a:spcAft>
              <a:buClrTx/>
              <a:buSzTx/>
              <a:buFontTx/>
              <a:buNone/>
              <a:tabLst/>
            </a:pPr>
            <a:r>
              <a:rPr kumimoji="0" lang="en-US" sz="8000" b="0" i="0" u="none" strike="noStrike" kern="1200" cap="none" spc="0" normalizeH="0" baseline="0" noProof="0" dirty="0">
                <a:ln>
                  <a:noFill/>
                </a:ln>
                <a:solidFill>
                  <a:srgbClr val="5E59A2"/>
                </a:solidFill>
                <a:effectLst/>
                <a:uLnTx/>
                <a:uFillTx/>
                <a:latin typeface="+mn-lt"/>
                <a:ea typeface="+mn-ea"/>
                <a:cs typeface="+mn-cs"/>
              </a:rPr>
              <a:t>unsupported</a:t>
            </a:r>
          </a:p>
        </p:txBody>
      </p:sp>
      <p:sp>
        <p:nvSpPr>
          <p:cNvPr id="16" name="TextBox 15">
            <a:extLst>
              <a:ext uri="{FF2B5EF4-FFF2-40B4-BE49-F238E27FC236}">
                <a16:creationId xmlns:a16="http://schemas.microsoft.com/office/drawing/2014/main" id="{419B1268-C564-C94D-9A1B-89DE78A94571}"/>
              </a:ext>
            </a:extLst>
          </p:cNvPr>
          <p:cNvSpPr txBox="1"/>
          <p:nvPr/>
        </p:nvSpPr>
        <p:spPr>
          <a:xfrm>
            <a:off x="3426913" y="3921017"/>
            <a:ext cx="2631776" cy="68435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marL="0" marR="0" indent="0" algn="ctr" defTabSz="914400" rtl="0" eaLnBrk="1" fontAlgn="auto" latinLnBrk="0" hangingPunct="1">
              <a:lnSpc>
                <a:spcPct val="160000"/>
              </a:lnSpc>
              <a:spcBef>
                <a:spcPts val="0"/>
              </a:spcBef>
              <a:spcAft>
                <a:spcPts val="0"/>
              </a:spcAft>
              <a:buClrTx/>
              <a:buSzTx/>
              <a:buFontTx/>
              <a:buNone/>
              <a:tabLst/>
            </a:pPr>
            <a:r>
              <a:rPr lang="en-US" sz="3200" dirty="0">
                <a:solidFill>
                  <a:srgbClr val="999C8D"/>
                </a:solidFill>
              </a:rPr>
              <a:t>overwhelmed</a:t>
            </a:r>
            <a:endParaRPr kumimoji="0" lang="en-US" sz="3200" b="0" i="0" u="none" strike="noStrike" kern="1200" cap="none" spc="0" normalizeH="0" baseline="0" noProof="0" dirty="0">
              <a:ln>
                <a:noFill/>
              </a:ln>
              <a:solidFill>
                <a:srgbClr val="999C8D"/>
              </a:solidFill>
              <a:effectLst/>
              <a:uLnTx/>
              <a:uFillTx/>
              <a:latin typeface="+mn-lt"/>
              <a:ea typeface="+mn-ea"/>
              <a:cs typeface="+mn-cs"/>
            </a:endParaRPr>
          </a:p>
        </p:txBody>
      </p:sp>
      <p:sp>
        <p:nvSpPr>
          <p:cNvPr id="4" name="TextBox 3">
            <a:extLst>
              <a:ext uri="{FF2B5EF4-FFF2-40B4-BE49-F238E27FC236}">
                <a16:creationId xmlns:a16="http://schemas.microsoft.com/office/drawing/2014/main" id="{557D80EF-F87D-DE4A-A0B1-36A78A484083}"/>
              </a:ext>
            </a:extLst>
          </p:cNvPr>
          <p:cNvSpPr txBox="1"/>
          <p:nvPr/>
        </p:nvSpPr>
        <p:spPr>
          <a:xfrm>
            <a:off x="6194540" y="3953667"/>
            <a:ext cx="3545037" cy="66393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b" anchorCtr="0">
            <a:spAutoFit/>
          </a:bodyPr>
          <a:lstStyle/>
          <a:p>
            <a:pPr marL="0" marR="0" indent="0" algn="ctr" defTabSz="914400" rtl="0" eaLnBrk="1" fontAlgn="auto" latinLnBrk="0" hangingPunct="1">
              <a:lnSpc>
                <a:spcPct val="160000"/>
              </a:lnSpc>
              <a:spcBef>
                <a:spcPts val="0"/>
              </a:spcBef>
              <a:spcAft>
                <a:spcPts val="0"/>
              </a:spcAft>
              <a:buClrTx/>
              <a:buSzTx/>
              <a:buFontTx/>
              <a:buNone/>
              <a:tabLst/>
            </a:pPr>
            <a:r>
              <a:rPr kumimoji="0" lang="en-US" sz="5000" b="0" i="0" u="none" strike="noStrike" kern="1200" cap="none" spc="0" normalizeH="0" baseline="0" noProof="0" dirty="0">
                <a:ln>
                  <a:noFill/>
                </a:ln>
                <a:solidFill>
                  <a:srgbClr val="007E7F"/>
                </a:solidFill>
                <a:effectLst/>
                <a:uLnTx/>
                <a:uFillTx/>
                <a:latin typeface="+mn-lt"/>
                <a:ea typeface="+mn-ea"/>
                <a:cs typeface="+mn-cs"/>
              </a:rPr>
              <a:t>unexpected</a:t>
            </a:r>
          </a:p>
        </p:txBody>
      </p:sp>
      <p:sp>
        <p:nvSpPr>
          <p:cNvPr id="13" name="TextBox 12">
            <a:extLst>
              <a:ext uri="{FF2B5EF4-FFF2-40B4-BE49-F238E27FC236}">
                <a16:creationId xmlns:a16="http://schemas.microsoft.com/office/drawing/2014/main" id="{81B1B7F6-87C1-C147-AD15-744C14237926}"/>
              </a:ext>
            </a:extLst>
          </p:cNvPr>
          <p:cNvSpPr txBox="1"/>
          <p:nvPr/>
        </p:nvSpPr>
        <p:spPr>
          <a:xfrm>
            <a:off x="1761481" y="4249535"/>
            <a:ext cx="3766542" cy="102649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marL="0" marR="0" indent="0" algn="ctr" defTabSz="914400" rtl="0" eaLnBrk="1" fontAlgn="auto" latinLnBrk="0" hangingPunct="1">
              <a:lnSpc>
                <a:spcPct val="160000"/>
              </a:lnSpc>
              <a:spcBef>
                <a:spcPts val="0"/>
              </a:spcBef>
              <a:spcAft>
                <a:spcPts val="0"/>
              </a:spcAft>
              <a:buClrTx/>
              <a:buSzTx/>
              <a:buFontTx/>
              <a:buNone/>
              <a:tabLst/>
            </a:pPr>
            <a:r>
              <a:rPr lang="en-US" sz="4800" dirty="0">
                <a:solidFill>
                  <a:schemeClr val="tx1"/>
                </a:solidFill>
              </a:rPr>
              <a:t>assumptions</a:t>
            </a:r>
            <a:endParaRPr kumimoji="0" lang="en-US" sz="48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TextBox 16">
            <a:extLst>
              <a:ext uri="{FF2B5EF4-FFF2-40B4-BE49-F238E27FC236}">
                <a16:creationId xmlns:a16="http://schemas.microsoft.com/office/drawing/2014/main" id="{7FF2D1D2-4F23-C64C-BAE2-D7EE384CD3A7}"/>
              </a:ext>
            </a:extLst>
          </p:cNvPr>
          <p:cNvSpPr txBox="1"/>
          <p:nvPr/>
        </p:nvSpPr>
        <p:spPr>
          <a:xfrm>
            <a:off x="6822580" y="4605372"/>
            <a:ext cx="2631776" cy="42768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marL="0" marR="0" indent="0" algn="ctr" defTabSz="914400" rtl="0" eaLnBrk="1" fontAlgn="auto" latinLnBrk="0" hangingPunct="1">
              <a:lnSpc>
                <a:spcPct val="160000"/>
              </a:lnSpc>
              <a:spcBef>
                <a:spcPts val="0"/>
              </a:spcBef>
              <a:spcAft>
                <a:spcPts val="0"/>
              </a:spcAft>
              <a:buClrTx/>
              <a:buSzTx/>
              <a:buFontTx/>
              <a:buNone/>
              <a:tabLst/>
            </a:pPr>
            <a:r>
              <a:rPr kumimoji="0" lang="en-US" sz="2000" b="0" i="0" u="none" strike="noStrike" kern="1200" cap="none" spc="0" normalizeH="0" baseline="0" noProof="0" dirty="0">
                <a:ln>
                  <a:noFill/>
                </a:ln>
                <a:solidFill>
                  <a:srgbClr val="5E59A2"/>
                </a:solidFill>
                <a:effectLst/>
                <a:uLnTx/>
                <a:uFillTx/>
                <a:latin typeface="+mn-lt"/>
                <a:ea typeface="+mn-ea"/>
                <a:cs typeface="+mn-cs"/>
              </a:rPr>
              <a:t>unappreciated</a:t>
            </a:r>
          </a:p>
        </p:txBody>
      </p:sp>
      <p:sp>
        <p:nvSpPr>
          <p:cNvPr id="14" name="TextBox 13">
            <a:extLst>
              <a:ext uri="{FF2B5EF4-FFF2-40B4-BE49-F238E27FC236}">
                <a16:creationId xmlns:a16="http://schemas.microsoft.com/office/drawing/2014/main" id="{F2F48DC3-62DA-4142-9B09-02F7BDCA89FC}"/>
              </a:ext>
            </a:extLst>
          </p:cNvPr>
          <p:cNvSpPr txBox="1"/>
          <p:nvPr/>
        </p:nvSpPr>
        <p:spPr>
          <a:xfrm>
            <a:off x="796495" y="3574411"/>
            <a:ext cx="2631776" cy="59881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marL="0" marR="0" indent="0" algn="ctr" defTabSz="914400" rtl="0" eaLnBrk="1" fontAlgn="auto" latinLnBrk="0" hangingPunct="1">
              <a:lnSpc>
                <a:spcPct val="160000"/>
              </a:lnSpc>
              <a:spcBef>
                <a:spcPts val="0"/>
              </a:spcBef>
              <a:spcAft>
                <a:spcPts val="0"/>
              </a:spcAft>
              <a:buClrTx/>
              <a:buSzTx/>
              <a:buFontTx/>
              <a:buNone/>
              <a:tabLst/>
            </a:pPr>
            <a:r>
              <a:rPr kumimoji="0" lang="en-US" sz="2800" b="0" i="0" u="none" strike="noStrike" kern="1200" cap="none" spc="0" normalizeH="0" baseline="0" noProof="0" dirty="0">
                <a:ln>
                  <a:noFill/>
                </a:ln>
                <a:solidFill>
                  <a:srgbClr val="5E59A2"/>
                </a:solidFill>
                <a:effectLst/>
                <a:uLnTx/>
                <a:uFillTx/>
                <a:latin typeface="+mn-lt"/>
                <a:ea typeface="+mn-ea"/>
                <a:cs typeface="+mn-cs"/>
              </a:rPr>
              <a:t>Uncertainty</a:t>
            </a:r>
            <a:endParaRPr kumimoji="0" lang="en-US" sz="2000" b="0" i="0" u="none" strike="noStrike" kern="1200" cap="none" spc="0" normalizeH="0" baseline="0" noProof="0" dirty="0">
              <a:ln>
                <a:noFill/>
              </a:ln>
              <a:solidFill>
                <a:srgbClr val="5E59A2"/>
              </a:solidFill>
              <a:effectLst/>
              <a:uLnTx/>
              <a:uFillTx/>
              <a:latin typeface="+mn-lt"/>
              <a:ea typeface="+mn-ea"/>
              <a:cs typeface="+mn-cs"/>
            </a:endParaRPr>
          </a:p>
        </p:txBody>
      </p:sp>
    </p:spTree>
    <p:extLst>
      <p:ext uri="{BB962C8B-B14F-4D97-AF65-F5344CB8AC3E}">
        <p14:creationId xmlns:p14="http://schemas.microsoft.com/office/powerpoint/2010/main" val="3160569226"/>
      </p:ext>
    </p:extLst>
  </p:cSld>
  <p:clrMapOvr>
    <a:masterClrMapping/>
  </p:clrMapOvr>
</p:sld>
</file>

<file path=ppt/theme/theme1.xml><?xml version="1.0" encoding="utf-8"?>
<a:theme xmlns:a="http://schemas.openxmlformats.org/drawingml/2006/main" name="Office Theme">
  <a:themeElements>
    <a:clrScheme name="CanadaLife-May2019">
      <a:dk1>
        <a:srgbClr val="515349"/>
      </a:dk1>
      <a:lt1>
        <a:srgbClr val="FFFFFF"/>
      </a:lt1>
      <a:dk2>
        <a:srgbClr val="BA0C2F"/>
      </a:dk2>
      <a:lt2>
        <a:srgbClr val="E2E2DF"/>
      </a:lt2>
      <a:accent1>
        <a:srgbClr val="007E7F"/>
      </a:accent1>
      <a:accent2>
        <a:srgbClr val="838271"/>
      </a:accent2>
      <a:accent3>
        <a:srgbClr val="862633"/>
      </a:accent3>
      <a:accent4>
        <a:srgbClr val="007CBF"/>
      </a:accent4>
      <a:accent5>
        <a:srgbClr val="00BDF1"/>
      </a:accent5>
      <a:accent6>
        <a:srgbClr val="5F59A2"/>
      </a:accent6>
      <a:hlink>
        <a:srgbClr val="BA0C2F"/>
      </a:hlink>
      <a:folHlink>
        <a:srgbClr val="007C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lIns="182880" tIns="182880" rIns="182880" bIns="182880" rtlCol="0" anchor="t" anchorCtr="0">
        <a:normAutofit fontScale="77500" lnSpcReduction="20000"/>
      </a:bodyPr>
      <a:lstStyle>
        <a:defPPr marL="0" marR="0" indent="0" algn="ctr" defTabSz="914400" rtl="0" eaLnBrk="1" fontAlgn="auto" latinLnBrk="0" hangingPunct="1">
          <a:lnSpc>
            <a:spcPct val="160000"/>
          </a:lnSpc>
          <a:spcBef>
            <a:spcPts val="0"/>
          </a:spcBef>
          <a:spcAft>
            <a:spcPts val="0"/>
          </a:spcAft>
          <a:buClrTx/>
          <a:buSzTx/>
          <a:buFontTx/>
          <a:buNone/>
          <a:tabLst/>
          <a:defRPr kumimoji="0" sz="3200" b="0" i="0" u="none" strike="noStrike" kern="1200" cap="none" spc="0" normalizeH="0" baseline="0" noProof="0" dirty="0" smtClean="0">
            <a:ln>
              <a:noFill/>
            </a:ln>
            <a:solidFill>
              <a:schemeClr val="tx1"/>
            </a:solidFill>
            <a:effectLst/>
            <a:uLnTx/>
            <a:uFillTx/>
            <a:latin typeface="+mn-lt"/>
            <a:ea typeface="+mn-ea"/>
            <a:cs typeface="+mn-cs"/>
          </a:defRPr>
        </a:defPPr>
      </a:lstStyle>
      <a:style>
        <a:lnRef idx="3">
          <a:schemeClr val="lt1"/>
        </a:lnRef>
        <a:fillRef idx="1">
          <a:schemeClr val="accent2"/>
        </a:fillRef>
        <a:effectRef idx="1">
          <a:schemeClr val="accent2"/>
        </a:effectRef>
        <a:fontRef idx="minor">
          <a:schemeClr val="lt1"/>
        </a:fontRef>
      </a:style>
    </a:txDef>
  </a:objectDefaults>
  <a:extraClrSchemeLst/>
  <a:extLst>
    <a:ext uri="{05A4C25C-085E-4340-85A3-A5531E510DB2}">
      <thm15:themeFamily xmlns:thm15="http://schemas.microsoft.com/office/thememl/2012/main" name="Presentation5" id="{9972A7C9-27F8-DF43-9AFE-B287D21EE71E}" vid="{A3A768D9-158A-2749-B8C9-D9CAF57717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51a1608f-2208-40e5-9331-733f061a9c1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InitiativeName xmlns="997a95da-3068-438f-ad92-afd1bcb7a315" xsi:nil="true"/>
    <ChargeCode xmlns="997a95da-3068-438f-ad92-afd1bcb7a315" xsi:nil="true"/>
    <SharedWithUsers xmlns="8d7ebdcc-648a-41f2-b902-fdb3b6a2ed4f">
      <UserInfo>
        <DisplayName/>
        <AccountId xsi:nil="true"/>
        <AccountType/>
      </UserInfo>
    </SharedWithUsers>
    <Approvers xmlns="5f3eb30c-1ad0-4f36-ac19-08c10d0f006a"/>
    <_Status xmlns="http://schemas.microsoft.com/sharepoint/v3/fields">Preview</_Status>
    <Batch xmlns="5f3eb30c-1ad0-4f36-ac19-08c10d0f006a">-</Batch>
    <Proofreaders xmlns="5f3eb30c-1ad0-4f36-ac19-08c10d0f006a">
      <Value>N/A</Value>
    </Proofreaders>
    <_Flow_SignoffStatus xmlns="5f3eb30c-1ad0-4f36-ac19-08c10d0f006a" xsi:nil="true"/>
    <Web_x0020_Section xmlns="8d7ebdcc-648a-41f2-b902-fdb3b6a2ed4f">WSMH - About WSMH</Web_x0020_Sect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24CCC95A28CC5F4DB42ED30D5D17E27A" ma:contentTypeVersion="21" ma:contentTypeDescription="Create a new document." ma:contentTypeScope="" ma:versionID="20c03f640d25a331a486406f3e8d40d0">
  <xsd:schema xmlns:xsd="http://www.w3.org/2001/XMLSchema" xmlns:xs="http://www.w3.org/2001/XMLSchema" xmlns:p="http://schemas.microsoft.com/office/2006/metadata/properties" xmlns:ns2="997a95da-3068-438f-ad92-afd1bcb7a315" xmlns:ns3="5f3eb30c-1ad0-4f36-ac19-08c10d0f006a" xmlns:ns4="http://schemas.microsoft.com/sharepoint/v3/fields" xmlns:ns5="8d7ebdcc-648a-41f2-b902-fdb3b6a2ed4f" targetNamespace="http://schemas.microsoft.com/office/2006/metadata/properties" ma:root="true" ma:fieldsID="fbc785f3591ed0d9e7bdcb5b42a5dcf7" ns2:_="" ns3:_="" ns4:_="" ns5:_="">
    <xsd:import namespace="997a95da-3068-438f-ad92-afd1bcb7a315"/>
    <xsd:import namespace="5f3eb30c-1ad0-4f36-ac19-08c10d0f006a"/>
    <xsd:import namespace="http://schemas.microsoft.com/sharepoint/v3/fields"/>
    <xsd:import namespace="8d7ebdcc-648a-41f2-b902-fdb3b6a2ed4f"/>
    <xsd:element name="properties">
      <xsd:complexType>
        <xsd:sequence>
          <xsd:element name="documentManagement">
            <xsd:complexType>
              <xsd:all>
                <xsd:element ref="ns2:InitiativeName" minOccurs="0"/>
                <xsd:element ref="ns2:ChargeCode" minOccurs="0"/>
                <xsd:element ref="ns3:MediaServiceAutoTags" minOccurs="0"/>
                <xsd:element ref="ns3:MediaServiceGenerationTime" minOccurs="0"/>
                <xsd:element ref="ns3:MediaServiceEventHashCode" minOccurs="0"/>
                <xsd:element ref="ns4:_Status" minOccurs="0"/>
                <xsd:element ref="ns5:Web_x0020_Section"/>
                <xsd:element ref="ns3:Approvers" minOccurs="0"/>
                <xsd:element ref="ns3:Batch" minOccurs="0"/>
                <xsd:element ref="ns3:Proofreaders" minOccurs="0"/>
                <xsd:element ref="ns3:MediaServiceOCR" minOccurs="0"/>
                <xsd:element ref="ns5:SharedWithUsers" minOccurs="0"/>
                <xsd:element ref="ns5:SharedWithDetails" minOccurs="0"/>
                <xsd:element ref="ns3:MediaServiceDateTaken" minOccurs="0"/>
                <xsd:element ref="ns3:MediaServiceLocation" minOccurs="0"/>
                <xsd:element ref="ns3:MediaServiceMetadata" minOccurs="0"/>
                <xsd:element ref="ns3:MediaServiceFastMetadata" minOccurs="0"/>
                <xsd:element ref="ns3:MediaServiceAutoKeyPoints" minOccurs="0"/>
                <xsd:element ref="ns3:MediaServiceKeyPoint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a95da-3068-438f-ad92-afd1bcb7a315" elementFormDefault="qualified">
    <xsd:import namespace="http://schemas.microsoft.com/office/2006/documentManagement/types"/>
    <xsd:import namespace="http://schemas.microsoft.com/office/infopath/2007/PartnerControls"/>
    <xsd:element name="InitiativeName" ma:index="8" nillable="true" ma:displayName="InitiativeName" ma:internalName="InitiativeName">
      <xsd:simpleType>
        <xsd:restriction base="dms:Text">
          <xsd:maxLength value="255"/>
        </xsd:restriction>
      </xsd:simpleType>
    </xsd:element>
    <xsd:element name="ChargeCode" ma:index="9" nillable="true" ma:displayName="ChargeCode" ma:internalName="ChargeCod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3eb30c-1ad0-4f36-ac19-08c10d0f006a" elementFormDefault="qualified">
    <xsd:import namespace="http://schemas.microsoft.com/office/2006/documentManagement/types"/>
    <xsd:import namespace="http://schemas.microsoft.com/office/infopath/2007/PartnerControls"/>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Approvers" ma:index="17" nillable="true" ma:displayName="Approvers" ma:internalName="Approvers">
      <xsd:complexType>
        <xsd:complexContent>
          <xsd:extension base="dms:MultiChoice">
            <xsd:sequence>
              <xsd:element name="Value" maxOccurs="unbounded" minOccurs="0" nillable="true">
                <xsd:simpleType>
                  <xsd:restriction base="dms:Choice">
                    <xsd:enumeration value="Jamie Horyski"/>
                    <xsd:enumeration value="Christine Hildebrand"/>
                    <xsd:enumeration value="Lise D'Andrea"/>
                    <xsd:enumeration value="Diane Bezdikian"/>
                    <xsd:enumeration value="None Required"/>
                  </xsd:restriction>
                </xsd:simpleType>
              </xsd:element>
            </xsd:sequence>
          </xsd:extension>
        </xsd:complexContent>
      </xsd:complexType>
    </xsd:element>
    <xsd:element name="Batch" ma:index="18" nillable="true" ma:displayName="Batch" ma:default="-" ma:format="Dropdown" ma:internalName="Batch">
      <xsd:simpleType>
        <xsd:restriction base="dms:Choice">
          <xsd:enumeration value="-"/>
          <xsd:enumeration value="Batch 1"/>
          <xsd:enumeration value="Batch 2"/>
          <xsd:enumeration value="Batch 3"/>
          <xsd:enumeration value="Batch 4"/>
          <xsd:enumeration value="Batch 5"/>
          <xsd:enumeration value="Batch 6"/>
          <xsd:enumeration value="Monthly Update"/>
          <xsd:enumeration value="Special Update"/>
        </xsd:restriction>
      </xsd:simpleType>
    </xsd:element>
    <xsd:element name="Proofreaders" ma:index="19" nillable="true" ma:displayName="Proofreaders" ma:default="N/A" ma:internalName="Proofreaders">
      <xsd:complexType>
        <xsd:complexContent>
          <xsd:extension base="dms:MultiChoice">
            <xsd:sequence>
              <xsd:element name="Value" maxOccurs="unbounded" minOccurs="0" nillable="true">
                <xsd:simpleType>
                  <xsd:restriction base="dms:Choice">
                    <xsd:enumeration value="Sarah Jenner"/>
                    <xsd:enumeration value="Cassandra Filice"/>
                    <xsd:enumeration value="Other"/>
                    <xsd:enumeration value="N/A"/>
                  </xsd:restriction>
                </xsd:simpleType>
              </xsd:element>
            </xsd:sequence>
          </xsd:extension>
        </xsd:complexContent>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_Flow_SignoffStatus" ma:index="29"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4" nillable="true" ma:displayName="Status" ma:default="Preview" ma:format="Dropdown" ma:indexed="true" ma:internalName="_Status">
      <xsd:simpleType>
        <xsd:restriction base="dms:Choice">
          <xsd:enumeration value="Preview"/>
          <xsd:enumeration value="Writing and Batch"/>
          <xsd:enumeration value="English Proofreading"/>
          <xsd:enumeration value="Director Review"/>
          <xsd:enumeration value="Doc Validation"/>
          <xsd:enumeration value="Approvals"/>
          <xsd:enumeration value="Translation"/>
          <xsd:enumeration value="MRI"/>
          <xsd:enumeration value="Published"/>
        </xsd:restriction>
      </xsd:simpleType>
    </xsd:element>
  </xsd:schema>
  <xsd:schema xmlns:xsd="http://www.w3.org/2001/XMLSchema" xmlns:xs="http://www.w3.org/2001/XMLSchema" xmlns:dms="http://schemas.microsoft.com/office/2006/documentManagement/types" xmlns:pc="http://schemas.microsoft.com/office/infopath/2007/PartnerControls" targetNamespace="8d7ebdcc-648a-41f2-b902-fdb3b6a2ed4f" elementFormDefault="qualified">
    <xsd:import namespace="http://schemas.microsoft.com/office/2006/documentManagement/types"/>
    <xsd:import namespace="http://schemas.microsoft.com/office/infopath/2007/PartnerControls"/>
    <xsd:element name="Web_x0020_Section" ma:index="15" ma:displayName="Web Section" ma:default="WSMH - About WSMH" ma:format="Dropdown" ma:internalName="Web_x0020_Section">
      <xsd:simpleType>
        <xsd:restriction base="dms:Choice">
          <xsd:enumeration value="WSMH - About WSMH"/>
          <xsd:enumeration value="PHS - Psychological Health and Safety"/>
          <xsd:enumeration value="MWI - Managing Workplace Issues"/>
          <xsd:enumeration value="JSS - Job-Specific Strategies"/>
          <xsd:enumeration value="FTT - Free Training &amp; Tools"/>
          <xsd:enumeration value="N/A"/>
        </xsd:restrictio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6" ma:displayName="Comments"/>
        <xsd:element name="keywords" minOccurs="0" maxOccurs="1" type="xsd:string" ma:index="13"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0A210C-5F44-4A26-93F8-4C4EBEAFFD43}">
  <ds:schemaRefs>
    <ds:schemaRef ds:uri="Microsoft.SharePoint.Taxonomy.ContentTypeSync"/>
  </ds:schemaRefs>
</ds:datastoreItem>
</file>

<file path=customXml/itemProps2.xml><?xml version="1.0" encoding="utf-8"?>
<ds:datastoreItem xmlns:ds="http://schemas.openxmlformats.org/officeDocument/2006/customXml" ds:itemID="{8FB1B702-DAB1-4C3C-966B-52C882C54AA8}">
  <ds:schemaRefs>
    <ds:schemaRef ds:uri="997a95da-3068-438f-ad92-afd1bcb7a315"/>
    <ds:schemaRef ds:uri="http://purl.org/dc/terms/"/>
    <ds:schemaRef ds:uri="http://purl.org/dc/elements/1.1/"/>
    <ds:schemaRef ds:uri="5d5bf9fb-4b89-41d9-9ffb-435e68d796c0"/>
    <ds:schemaRef ds:uri="http://purl.org/dc/dcmitype/"/>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0d7ed1ae-d407-4e56-b811-ff0b7ff120dc"/>
    <ds:schemaRef ds:uri="http://www.w3.org/XML/1998/namespace"/>
    <ds:schemaRef ds:uri="8d7ebdcc-648a-41f2-b902-fdb3b6a2ed4f"/>
    <ds:schemaRef ds:uri="5f3eb30c-1ad0-4f36-ac19-08c10d0f006a"/>
    <ds:schemaRef ds:uri="http://schemas.microsoft.com/sharepoint/v3/fields"/>
  </ds:schemaRefs>
</ds:datastoreItem>
</file>

<file path=customXml/itemProps3.xml><?xml version="1.0" encoding="utf-8"?>
<ds:datastoreItem xmlns:ds="http://schemas.openxmlformats.org/officeDocument/2006/customXml" ds:itemID="{5F778C86-BAC8-482D-8A81-6326EEF3820A}">
  <ds:schemaRefs>
    <ds:schemaRef ds:uri="http://schemas.microsoft.com/sharepoint/v3/contenttype/forms"/>
  </ds:schemaRefs>
</ds:datastoreItem>
</file>

<file path=customXml/itemProps4.xml><?xml version="1.0" encoding="utf-8"?>
<ds:datastoreItem xmlns:ds="http://schemas.openxmlformats.org/officeDocument/2006/customXml" ds:itemID="{3620A4CD-AA0D-4BD4-9FC5-FDE01F48AE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7a95da-3068-438f-ad92-afd1bcb7a315"/>
    <ds:schemaRef ds:uri="5f3eb30c-1ad0-4f36-ac19-08c10d0f006a"/>
    <ds:schemaRef ds:uri="http://schemas.microsoft.com/sharepoint/v3/fields"/>
    <ds:schemaRef ds:uri="8d7ebdcc-648a-41f2-b902-fdb3b6a2ed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1855</TotalTime>
  <Words>6816</Words>
  <Application>Microsoft Office PowerPoint</Application>
  <PresentationFormat>Widescreen</PresentationFormat>
  <Paragraphs>392</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Office Theme</vt:lpstr>
      <vt:lpstr>Building resilience Developing your own plan</vt:lpstr>
      <vt:lpstr>Choose your version</vt:lpstr>
      <vt:lpstr>This is not a medical or  crisis intervention tool</vt:lpstr>
      <vt:lpstr>Is resilience just  a way to blame  the victim?</vt:lpstr>
      <vt:lpstr>Resilience is the capacity to adapt or recover in the face of:</vt:lpstr>
      <vt:lpstr>Burnout</vt:lpstr>
      <vt:lpstr>Traumatic incident</vt:lpstr>
      <vt:lpstr>Conflict or bullying</vt:lpstr>
      <vt:lpstr>Common elements can break us down</vt:lpstr>
      <vt:lpstr>Common elements can help build resilience</vt:lpstr>
      <vt:lpstr>Post-traumatic growth</vt:lpstr>
      <vt:lpstr>Recognizing your automatic responses to stress</vt:lpstr>
      <vt:lpstr>Choosing healthier responses to stress</vt:lpstr>
      <vt:lpstr>Recognizing and exploring your stressors</vt:lpstr>
      <vt:lpstr>Each ‘A’ is a potential option when dealing with a specific stressor</vt:lpstr>
      <vt:lpstr>Accept the things and people you really cannot change</vt:lpstr>
      <vt:lpstr>   Avoid unnecessary stress</vt:lpstr>
      <vt:lpstr>Alter the external situation</vt:lpstr>
      <vt:lpstr>   Adapt your internal thought process</vt:lpstr>
      <vt:lpstr> Each ‘A’ is a potential option when dealing with a specific stressor</vt:lpstr>
      <vt:lpstr>Balancing your  support network</vt:lpstr>
      <vt:lpstr>Using strengths vs. fighting weaknesses</vt:lpstr>
      <vt:lpstr>Work resilience or academic resilience</vt:lpstr>
      <vt:lpstr>What is your commitment to yourself?</vt:lpstr>
      <vt:lpstr> Coping strategies planner</vt:lpstr>
      <vt:lpstr>Be aware of resources before you need them</vt:lpstr>
      <vt:lpstr>Yes, these resources  are really free!</vt:lpstr>
      <vt:lpstr>For more resources check out:  workplacestrategiesformentalhealth.com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civility  and respect on  the agenda</dc:title>
  <dc:creator>Boisvert, Colette (GC WPG)</dc:creator>
  <cp:lastModifiedBy>David MacDonald</cp:lastModifiedBy>
  <cp:revision>46</cp:revision>
  <dcterms:created xsi:type="dcterms:W3CDTF">2020-05-10T14:54:46Z</dcterms:created>
  <dcterms:modified xsi:type="dcterms:W3CDTF">2022-02-15T16:45:16Z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0x01010024CCC95A28CC5F4DB42ED30D5D17E27A</vt:lpwstr>
  </property>
  <property fmtid="{D5CDD505-2E9C-101B-9397-08002B2CF9AE}" pid="3" name="xd_Signature">
    <vt:bool>false</vt:bool>
  </property>
  <property fmtid="{D5CDD505-2E9C-101B-9397-08002B2CF9AE}" pid="4" name="xd_ProgID">
    <vt:lpwstr/>
  </property>
  <property fmtid="{D5CDD505-2E9C-101B-9397-08002B2CF9AE}" pid="5" name="_SourceUrl">
    <vt:lpwstr/>
  </property>
  <property fmtid="{D5CDD505-2E9C-101B-9397-08002B2CF9AE}" pid="6" name="ComplianceAssetId">
    <vt:lpwstr/>
  </property>
  <property fmtid="{D5CDD505-2E9C-101B-9397-08002B2CF9AE}" pid="7" name="TemplateUrl">
    <vt:lpwstr/>
  </property>
</Properties>
</file>